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33" r:id="rId2"/>
    <p:sldId id="403" r:id="rId3"/>
    <p:sldId id="335" r:id="rId4"/>
    <p:sldId id="406" r:id="rId5"/>
    <p:sldId id="272" r:id="rId6"/>
    <p:sldId id="332" r:id="rId7"/>
    <p:sldId id="276" r:id="rId8"/>
    <p:sldId id="402" r:id="rId9"/>
    <p:sldId id="407" r:id="rId10"/>
    <p:sldId id="391" r:id="rId11"/>
    <p:sldId id="321" r:id="rId12"/>
    <p:sldId id="379" r:id="rId13"/>
    <p:sldId id="395" r:id="rId14"/>
    <p:sldId id="408" r:id="rId15"/>
    <p:sldId id="394" r:id="rId16"/>
    <p:sldId id="409" r:id="rId17"/>
    <p:sldId id="416" r:id="rId18"/>
    <p:sldId id="393" r:id="rId19"/>
    <p:sldId id="271" r:id="rId20"/>
    <p:sldId id="295" r:id="rId21"/>
    <p:sldId id="382" r:id="rId22"/>
    <p:sldId id="284" r:id="rId23"/>
    <p:sldId id="285" r:id="rId24"/>
    <p:sldId id="411" r:id="rId25"/>
    <p:sldId id="410" r:id="rId26"/>
    <p:sldId id="323" r:id="rId27"/>
    <p:sldId id="288" r:id="rId28"/>
    <p:sldId id="359" r:id="rId29"/>
    <p:sldId id="414" r:id="rId30"/>
    <p:sldId id="296" r:id="rId31"/>
    <p:sldId id="298" r:id="rId32"/>
    <p:sldId id="397" r:id="rId33"/>
    <p:sldId id="398" r:id="rId34"/>
    <p:sldId id="417" r:id="rId35"/>
    <p:sldId id="316" r:id="rId36"/>
    <p:sldId id="315" r:id="rId37"/>
    <p:sldId id="418" r:id="rId38"/>
    <p:sldId id="260" r:id="rId39"/>
    <p:sldId id="310" r:id="rId40"/>
    <p:sldId id="327" r:id="rId41"/>
    <p:sldId id="360" r:id="rId42"/>
    <p:sldId id="328" r:id="rId43"/>
    <p:sldId id="329" r:id="rId44"/>
    <p:sldId id="390" r:id="rId45"/>
    <p:sldId id="361" r:id="rId46"/>
    <p:sldId id="362" r:id="rId47"/>
    <p:sldId id="363" r:id="rId48"/>
    <p:sldId id="386" r:id="rId49"/>
    <p:sldId id="401" r:id="rId50"/>
    <p:sldId id="364" r:id="rId51"/>
    <p:sldId id="365" r:id="rId52"/>
    <p:sldId id="331" r:id="rId53"/>
    <p:sldId id="369" r:id="rId54"/>
    <p:sldId id="374" r:id="rId55"/>
    <p:sldId id="384" r:id="rId56"/>
    <p:sldId id="375" r:id="rId57"/>
    <p:sldId id="387" r:id="rId58"/>
    <p:sldId id="400" r:id="rId59"/>
    <p:sldId id="341" r:id="rId60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6092" autoAdjust="0"/>
  </p:normalViewPr>
  <p:slideViewPr>
    <p:cSldViewPr>
      <p:cViewPr>
        <p:scale>
          <a:sx n="70" d="100"/>
          <a:sy n="70" d="100"/>
        </p:scale>
        <p:origin x="-4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BD8A6-F14F-4DE0-914D-4CC08E677A0D}" type="datetimeFigureOut">
              <a:rPr lang="it-IT" smtClean="0"/>
              <a:pPr/>
              <a:t>26/10/2015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00213-092C-4AA0-9D92-4249C7E044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437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BA63-71A3-429F-B408-D320D7F500CF}" type="datetimeFigureOut">
              <a:rPr lang="it-IT" smtClean="0"/>
              <a:pPr/>
              <a:t>26/10/2015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94A2-8342-4865-BF33-286C991D242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21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BA63-71A3-429F-B408-D320D7F500CF}" type="datetimeFigureOut">
              <a:rPr lang="it-IT" smtClean="0"/>
              <a:pPr/>
              <a:t>26/10/2015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94A2-8342-4865-BF33-286C991D242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19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BA63-71A3-429F-B408-D320D7F500CF}" type="datetimeFigureOut">
              <a:rPr lang="it-IT" smtClean="0"/>
              <a:pPr/>
              <a:t>26/10/2015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94A2-8342-4865-BF33-286C991D242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88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BA63-71A3-429F-B408-D320D7F500CF}" type="datetimeFigureOut">
              <a:rPr lang="it-IT" smtClean="0"/>
              <a:pPr/>
              <a:t>26/10/2015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94A2-8342-4865-BF33-286C991D242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85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BA63-71A3-429F-B408-D320D7F500CF}" type="datetimeFigureOut">
              <a:rPr lang="it-IT" smtClean="0"/>
              <a:pPr/>
              <a:t>26/10/2015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94A2-8342-4865-BF33-286C991D242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44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BA63-71A3-429F-B408-D320D7F500CF}" type="datetimeFigureOut">
              <a:rPr lang="it-IT" smtClean="0"/>
              <a:pPr/>
              <a:t>26/10/2015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94A2-8342-4865-BF33-286C991D242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6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BA63-71A3-429F-B408-D320D7F500CF}" type="datetimeFigureOut">
              <a:rPr lang="it-IT" smtClean="0"/>
              <a:pPr/>
              <a:t>26/10/2015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94A2-8342-4865-BF33-286C991D242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43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BA63-71A3-429F-B408-D320D7F500CF}" type="datetimeFigureOut">
              <a:rPr lang="it-IT" smtClean="0"/>
              <a:pPr/>
              <a:t>26/10/2015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94A2-8342-4865-BF33-286C991D242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867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BA63-71A3-429F-B408-D320D7F500CF}" type="datetimeFigureOut">
              <a:rPr lang="it-IT" smtClean="0"/>
              <a:pPr/>
              <a:t>26/10/2015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94A2-8342-4865-BF33-286C991D242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801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BA63-71A3-429F-B408-D320D7F500CF}" type="datetimeFigureOut">
              <a:rPr lang="it-IT" smtClean="0"/>
              <a:pPr/>
              <a:t>26/10/2015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94A2-8342-4865-BF33-286C991D242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345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BA63-71A3-429F-B408-D320D7F500CF}" type="datetimeFigureOut">
              <a:rPr lang="it-IT" smtClean="0"/>
              <a:pPr/>
              <a:t>26/10/2015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94A2-8342-4865-BF33-286C991D242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77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BBA63-71A3-429F-B408-D320D7F500CF}" type="datetimeFigureOut">
              <a:rPr lang="it-IT" smtClean="0"/>
              <a:pPr/>
              <a:t>26/10/2015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94A2-8342-4865-BF33-286C991D242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51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istruzione.it/scuola_digitale/index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it.wikisource.org/wiki/Divina_Commedia/Inferno/Canto_II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teacherprize.org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mailto:Irsef.irfed@gmail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b="1" dirty="0" smtClean="0"/>
              <a:t>legge 107/2015</a:t>
            </a:r>
            <a:br>
              <a:rPr lang="it-IT" b="1" dirty="0" smtClean="0"/>
            </a:br>
            <a:r>
              <a:rPr lang="it-IT" b="1" dirty="0"/>
              <a:t/>
            </a:r>
            <a:br>
              <a:rPr lang="it-IT" b="1" dirty="0"/>
            </a:br>
            <a:r>
              <a:rPr lang="it-IT" i="1" dirty="0" smtClean="0"/>
              <a:t>Anno scolastico 2015 – 2016</a:t>
            </a:r>
            <a:br>
              <a:rPr lang="it-IT" i="1" dirty="0" smtClean="0"/>
            </a:br>
            <a:r>
              <a:rPr lang="it-IT" i="1" dirty="0" smtClean="0">
                <a:solidFill>
                  <a:srgbClr val="FF0000"/>
                </a:solidFill>
              </a:rPr>
              <a:t>che fare?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 </a:t>
            </a:r>
            <a:r>
              <a:rPr lang="it-IT" dirty="0"/>
              <a:t/>
            </a:r>
            <a:br>
              <a:rPr lang="it-IT" dirty="0"/>
            </a:br>
            <a:r>
              <a:rPr lang="it-IT" sz="2700" i="1" dirty="0"/>
              <a:t>Paola </a:t>
            </a:r>
            <a:r>
              <a:rPr lang="it-IT" sz="2700" i="1" dirty="0" smtClean="0"/>
              <a:t>Serafin</a:t>
            </a:r>
            <a:br>
              <a:rPr lang="it-IT" sz="2700" i="1" dirty="0" smtClean="0"/>
            </a:br>
            <a:r>
              <a:rPr lang="it-IT" sz="2700" i="1" dirty="0" smtClean="0"/>
              <a:t>Centro </a:t>
            </a:r>
            <a:r>
              <a:rPr lang="it-IT" sz="2700" i="1" dirty="0"/>
              <a:t>Studi IRSEF </a:t>
            </a:r>
            <a:r>
              <a:rPr lang="it-IT" sz="2700" i="1" dirty="0" smtClean="0"/>
              <a:t>IRFED </a:t>
            </a:r>
            <a:r>
              <a:rPr lang="it-IT" sz="2700" i="1" dirty="0"/>
              <a:t>Nazionale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822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691680" y="820743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Dobbiamo modificare il </a:t>
            </a:r>
            <a:r>
              <a:rPr lang="it-IT" sz="2000" b="1" dirty="0" err="1" smtClean="0">
                <a:solidFill>
                  <a:srgbClr val="FF0000"/>
                </a:solidFill>
              </a:rPr>
              <a:t>Pof</a:t>
            </a:r>
            <a:r>
              <a:rPr lang="it-IT" sz="2000" b="1" dirty="0" smtClean="0">
                <a:solidFill>
                  <a:srgbClr val="FF0000"/>
                </a:solidFill>
              </a:rPr>
              <a:t> 2015/2016? </a:t>
            </a:r>
            <a:endParaRPr lang="it-IT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3.bp.blogspot.com/-F_7TaAeCLTc/TkqxNjiwkaI/AAAAAAAABdg/rHZgigaJj-4/s400/Francesc_Catala-Ro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32859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40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UUEhQWFhUVGBwZGRcYGRgfHBgcGxwdIB0ZHh0dHDQlHhwlHx0dIzEiKCkrLi8vGh8zODMsNygtLiwBCgoKDg0OGxAQGzQmICQvLCw0LCwyLSwsLCwsLywsLCwsLCwsLCwsLCwsLCwsLCwsLCwsLDQsLCwsLCwsLCwsLP/AABEIAJ8AegMBEQACEQEDEQH/xAAcAAABBQEBAQAAAAAAAAAAAAAGAAEEBQcDAgj/xABGEAACAQMCAwUFBAYIAwkAAAABAgMABBESIQUGMRMiQVFhBxRxgZEjMkKxUnSCkqHRFSQzU3KywdM1YvAWRFRVg6Kks9L/xAAaAQACAwEBAAAAAAAAAAAAAAAAAQIDBAUG/8QANxEAAgECBAMECQQCAgMAAAAAAAECAxEEEiExBUFRE2FxkRQiUoGhscHR4RUyQvBy8SMzFkOC/9oADAMBAAIRAxEAPwDcaAGoAZmx1pAC/EuIiP7WWTQvmSQM+g8a8NjsXjp4p9k5K2yW1vl5m+lThKFral7wm8E0SSA5DDIPmPP517ShKUqcXLexinHLKxMq4iKgBUAKgBUAKgBUAKgBUAKgB6AFQB5oAZlzselJpNWYGb84WywTksO0Mo7mptRXPUKPwgHx9RXIxODnGWenKy80dnAVabSi9GWvKXMQVBFLsF2VgDsPJsdPjXcoYWr6PBy/dbVHKxU49vK2wZq2dx471WVj0AKgBUAKgBGgBUAKgBUAKgD1QA1AHlWz0pJ3ATtgZPQb0wMz4S6zPO7nM+qRWIz912Ohd+oC4rpPDxyxXg39SDqNK62f9ZxvLvTMsCagThnbYDT6DxJxj0Aq5XzJFM5LJfQLfZ5etLa4brE7Rg+gxj6ZxXPxKWe65ksPPNAJ6zl41AD0AV/H+IG2tpp1TtDEjPo1BdQUZPexttmgcU5OyMG5m9pnE5HwubVWUOgRfwnoxdx3lO+4A6VGLctUaJ0qdO6k7vu2T8WtfdbxO3BvbRcQROLgi4lDIEAUBQoxrLODuSMgADrvUjNY3rht4Joo5QCBIquAeoDDODQBJoAVAD0AQeI3AQBiT49ATnPhgbmqa0rQ8dAW4L8xccvo0/qtqQi6dUkm7FTtlIx4jruflUko0oa7Ia1YNPDeTzqJLgoqth31kqSesehcAHHgTWinj8OqCmo6/XfyIzw9S+4vdBZGWRJ+1MpGQ4+7p1bjDbkjH0qOF4s8TUyuFtN+XQu9CcElKRQScYRbhZZm3ZTuD0HgNI8M+NdhTgnfMtEYasHa0VzNP9m9hJFaEyoUeV2fSTuAcAZ8sgZx61yas80idCDhCzCk1WXCoAVAHK7t1lRo3GpXUqw8wRgj50DTad0fLHtSuka6WIQvDJbJ7u6ltS6UJ7NlJ33QgnPj9aEglJt3e7DThHDIZLayn93iNwQvZxGMETNg7EZHdIGrP4dOTnFUxbzWN86cHRUpaGvT8bMcnZLbyPoVS5j0FU1A93GrUengPEVcc44ct83w3jsiJKjrvpkQjIwCd+mRnBXqD1oJNWCHNAj1QBHuIiSPhioyjmVmHM5TWAdSrZ0noBkEfAg1U6EZRyPYlGTi7oiWXCkt7VYX+0SIE5YDfBJGfX1qWVRhZ8h3cp6czH+bALm7BldtKxDCrtjJJ0j0rbgMK69LO3z2JOcKc3F8jpy1ZRJIMwqwfC6SAepx1I9fCujUwtGMcqWvUzZ6k/W2XQ3FRgAdMDGP9K4xYPQA9ACoAagDIvbtxG1tljPu0Ml5KDpdgCY1H48eJzsM7dfKgDPbDmWT+j2lt5nS7tzpfOk5idj34sjuHJCsBtgDGKVkScpNWbCr2EcUdjd284ctOvaK7atTkDDDUTucEH60NaBB2kmajwGJoZIUkDantVUZ3w0ZJZSc9TqB/ZNRpq0Ui7FTjOvOUdm2wkqZnPVAFRzPfvDAWix2jMqJkZALMBkjO4AycelVVqqpU3N8hpXdgftlvJfvXEqj0Ea/w0f61598YrPZL++8u7JLcH+P8UlSeWJrid41VFIyoyzBi3RPLTU3j68qa1Wt+XLz8RxilK6A/j/EQJFWOJ3ZlHed8k4z3AgUE9ANXhnO9b8DxPEwpNKoklysvO5GdGnUk5T3+YWWdpa7YedSMEbKcHr+j5+PpWF8bx3tLyJdnEuxfN1HEZB6OsX0+5UFxfEeyn5i7OJfcmca95icM6vJDIUdlx3h1VsDYZUj55rvYer2tKM2rX5FLVnYIKuEKgBUAfJvtX4173xO4cHKoeyX4Jt+eaAKXly+hhnV542kjHVVbB9D648qTvbQnTcVK8ldH0FwDiV32sLyRTtZxqZI3ZA0h1ppCjS2SoBJyVz0G9CvzHVyZvUC2znN1OsgjdIYM6DIpVnkZSpIVgCFVSRk9SfSmVl9QA9AFFzbwL3yIKCA6MHQnVjI2IOkg7jIz61XVpqpBx6jTsZzxfhU9vJGjvp7UsAReXAAIAIGGz1yfpXJxWC7CGfNf/5RYpXdrA7eWcqTXCySadLgMxmc5IjTcsV8iKy54OMLa6eyurJWdyimh1lH1Z1mMsdTnGkjz6nDemMV6KhhlCi6ea6fNWViLnlTjJalxb8KMvakuPs307qTnKg53c771XDhcPafw+xW6jI/K47a9SAqAjPpJWNMkaWOxK7Hapfp1FaNt+/7BnbN45a4DFaIVhGAzFmPix6b/KrFGMFlitBXuXNADE0AZpzX7WrSNJYrftJJiHjVgmI1fBAJZiAVB64zUXJIkoS6HzbMpDHJyfE5zn1z41Jaq4mrHkCgR9B8n+0mSOyg7e3RlRAutJ4w5093eOQLpP7VYpY+lGo6bTuu5teauaI4WbjmVvMLeXPaRZXkwgiZxM2cIVJ6DJ7y5XYDzrZGSkrooknF2YX0xHqgBjQBhXtIuIhxaYllBWGIEnwwJMjf9n+FKSvB26MENxzilu0164eKXLsyRghu0PZRgAAbnceHlXnKdCtJ00otd/TVl+ZK5SPbQKHQzvhISyYiEZaTBAVteRjbPgevlXq9llXIyyk5ask8Mup5UuJEaMqzgl9OnOEG6jJwMDPSpxlLkMouFwvNcrFGy9o7jTIWfubZyMADb4eNSvuty2NSEYtON31ub3f8yvasIxaXFwQqkvH2QXJG/wB6QHPy8aySauV6Eb/t1J/5Zef/AB/92o3QXRE4tzxMYJgnD7tWMb6WPYYU6TgnEucDrtRdCbRm3A+M6BBCEQphFCYYuyFATMD93SDkEY8DvXncRgITo1MRKpaab0+h6OGJnGcaVNaWX+znYnW1oH37Z5pZMheiZ0xDI2Xp9DVNX1I1XH+Kil795eIoTnJwUud2/BciHb8FgmhhkKKr3V0ELDbQhl04GOh0r/E1vw1Wo8YqGb1Ype/T8marCPo0quVXb8tTceHcpWMH3LWFceJRc/HJ8a7uvI44M8U5htYuLQPAROFgkhaK3UOY2ZkYMdO2CFI61EA64BxlLuLtY1dQHZCrjDBkOCCPjSGWdACNAAFzlyVE5uL0zXAbsiWRXUKVjUkLuhwOv1NThPKSUrcjG7OLs5oGaRiG091Z2VlDlQoDKoIKg+WD6UQhGL0ihOpfR2NJ56QD3hiBtb28m/6SySYI9cj+NW87Fcuhw5T5VhurUPHPLEGzrEZXvMMqchkODtjFO+VaErNaMvOD8gWtvIkgaR3Q5BY+mOgAHT0qt1UK6CaVAxzVEnd3Is8NCKVhGW8Y5/uWkeO1t17NXZO1bvFipw2EyPHbrWmlg6lRZktPd9QcorQo7J2hjCrLdLuTj3dGUZJJAAfIHkM1CvwClVlnnB36r8GujxStSioxasupwF5p0/bFSjMy6rCTuls6js3jk/WqJcBpWd3PW19Hy2LY8VqK1ox0+HU5SXSFFQ3qxqrhxizlXDhtQIy3XV+Zp0+FUqVTtczvtrfwIVOI1KlPs8qs+nmFbW1xfbyx394D+FlFvb/uMQWHx1Vvi6UdXr/ehjed7aHeD2bXROqJIbDx1LPMxHqVXSufjVVSdOW0bDSfNhR7IYZEguVkue30XMidAOhyWON8sTnr0qgmaBQAqAOU0YZSrAFWGCD0IOxB9KAMbsuTZ/6V7OUM1vAWkBJkKFCSYlGrbIzjAJx2XTerEyNi35+tTI88SNpJtYcNjOnE0hqcdXYJPLqd/ZPYNDZO8kuQ8jucjATBw258Mgtk+ZpTd9ycpucrvmFVjexTIJIJEkjJwGQgjI8PjVEotFTi1udzURDOMjHnQBkvH/Z3L2khjMTxs7SKkkZJQtjVghumd6008U4RyOKa7+QNJgjxng/umO0W1DN91R2is3h01dPU7VcsVF/+tfFfUeRvZnqyTQVdZbQMN9PvUmAfUE4Nao1kmmkr/wCT/wBFnozf8l8CXe3c0rxHXZHspFkA94GDpOcHI6U8RXnWjl9Ve8UMNke4V3vPF4wJe9tIQTgLbp2jnPgpZiSflWT0eC1lJF/ZRX7pA3zTwq+khFzM9z2WtEAu2/tC5AGIVAwNye9g7VRPJ/D4lcsn8TWfZParHaSKiquLiUd0AdD+VUogg2pjIXGZ5UgleBBJKqEoh6MwGwoAzG55vuZD2ckzW8md1WHoPHC6u0NU+kU1ZVE4+K081p8QcZFcLxYp+0a8knVgAQpkWbIycaNsDJOAc9TVyrU91JW8UCWnO5T8duElLuO2Ezb5kkDFwBsCuAygY2CgjOfWs1bEUrXjJ+K2972Y1FvdHmy4fdyRta2ocQyPEZvu7BlGoZZtvA6QpB8TvingKtWcLuzV3qTuoSua/wAG4PFaRCGBdK51MepZjgFmPixwN/QVpqSuymcnJ6k0VWQFigBjQBkPMgV+J3PaKGKxxBQf0cE7ftE1vwKTTNuFSysorcRe725YxoZTiSVlH2ZwTjfYb4Xeo4uvOhhe0pxzS6WNFNJ5VJ2T5jPbxtHGdKFTciMyqoAdM7MB4ZPd28qnQnKrRhOccrb1RGdlotr79Qw9m/Dol4pNhFUpbjQMDxc6j8RhfrSxUVGemhRiFaSL/wBtd5CLDS00azI8cqRsRqfQ3QDr0zv02rLZlBaeyefXZuw/FcSn6kH/AFqCBBpTAVAELiXC4510yojjyZQfzpp2EUFxyXaYIMQAP/McfTO1JU6bd8iv4Id3sBfHOV7SCcLFGMNbSP1J3DxgHOfIkfCrOxhJ2cUQk2loXHsqCLauFI7QSy6gD3sCRtOfH7uPkKbSjGy21GndBdWcgV/G+Lx2sZkkOw2wASWJOAqgbliegpN6DSuBtzzzdiSJBZgCckIHmAY6QScgKQuw6Z+lYHxLDWm021G13brpobfQKqsnz/2W9jzpG8cpdWjkiQu0bY1aQCdSkbMNsZHj18q2Uqkasc0HdfLxM1WjOnK01YBb+0ubtheXCaAI+6bd0BVD3sOXQ6sfLqaxfqvZztSdntqm/k0W04uGqK+GW2bb3m6UfCzfP7Ktn+FaHxPGRW0fKS+ehZ2r2uS+wtSNLcQuFz91Xs+uN8KMb/KkuK42WkYJ+DTH2r6kqw4HP2omt5OIyMFZNSWqQkqwGcPMwGDtvg9KveIxtX90Ip97v8iqc1LdhHw/kybfTw+3Bf70t3O00jH/AJgF/JvCscsDXqPNVre6KsiOZckeeH8rTWV9ZAXSxJPK4eC3VkjOiNnxpZ23JXBOBt8q3U6WSNszfiRbuaxVgjleXSRI0krqiIMszEAAeZJoAHp+dbbsnkj1uFGx0sqt6hmGNPr+dSUGJuwFcT4tfcQwDGUt+rKFaNXA6DtH7x+IQDpU7SX/AFys+trkc3cVB4FA+sxtLCCQGZdU4U4AI7RH1YOASCPOuTVjjovM3nfVO3w+xdmg99Cdwnh3D7YHRdtcTMc/YjLqRkYwm69dyxFcydfFqeZLL46ed9/iWJRSCnlzic7zSwzqRpjWRGbHaaWJXEmnu52yCPnXYweI9Ig5dNNCipCzKHn690XCnVGvYwvKna/c1khQT641Y/xVk4necI07NqTs7b2/u5r4eknKTtoue2oNWPCYY0tGnUmS6kO2p8QiRWOE37u5wT1OqvQ0sHRpwjCSUm9G3bXQk5ybzffTw6ES8UQOYGkX+qyRpCgXDGGUgOWYHDZDEY81B61xauH9Gx94J2ndt30vyVu4nUanQaf8dv78PcRrni9zbu1vHKrxqFjBZSH1MPuAoeoGN8VCrgKLndJ337h4TCzrxcr2V0lzu3yIcnHJlbEoOnONWqF0BHUHVFkY9TUPRI20tf3r5P6E6vD69N66x6rVe/TT3hFwnjckVxa3AgDJDHIhw8SodY2ZcHAORjYdCatwdJ0HJy1v43CXDMRK2it1urFnxD2kXT5EclpD6Lqmf06ED/21u7VvZE1w2lFf8tZJ9Fr9foVFtxm4uHWO7e8JkzoY9okUmNzjCLsB4HPxNTzO21jl1oKnJxUlLvRonsw4HAkMj9inarcygOQC4AOw1HfYUXuQD2gCr5l4Ybm2khVgpcDBYZGQQdx4jaozjmi49QM2k4RLakiaK5g32uLMmRN87sgU/Vk28zXMVLG4f/qlmXR/36lnqS30I/EuIMyZ9/tLlV6LKmGB82QSKrHb8S+dJcTrrSdF394uyT2ZRvxgznR2sk/kkZVYxnw7ulAP8TEVN1MdW0isq8vz5BlhHfUJeB8FmI2litUP90Nch9dZUIp9Ap+Jpw4ZS/dWk5P4CdW2wWcJ4fb22oxnLsMNI7Fnb4knpv06V0I5IRy01ZFTlcDfaLGA/arLGC8LxiNonkL/AIu7pOx9T51lxFCFVLO7Wd9HYuoV5U7pK9we4vxBZURk1f1SFHOpWXDh1J2I37sf51fjsdBV6Cg01m1t7jp4aCnCo+kfyceIXouLyQiRo4ZTARrhYB2QZwHYd3pUsSqFavGpF3cVpZ+ehhnWlGLhHZlTxZwl1Jhl1ZkddxvqjAUjz6FfOqpp3OzwqcXRUU1mi5eN2lZ9/QsuHxqtuoA2CZ9SSN8+pOfrVMn6x6PCQjCjFJaW/LDf2Zcn2clnHczQRyyzMz6mUEKNRAVR0GAPzrfFZUjwOJqdpVk+9+HkaDHDb2y6tMUKjqcKgHz28ad2yixmvOPHba44hatbzLNpSSNuz7wUsUYEsNsHSR18RSa0B7Bt7PR9jP8ArU3+YVFbAgppjFQBD4rw9biJonLAOMZRirDyIYHIIoAxLmDlP3a57KSCO+PZK5kdpUfSWK97JYFtvTrWOrh6stYVWviSUkuRHRbKPAk4dImWVRofILMcKAA2ck7dKxVKGOir9r9CSlDaxYFuGDaW2ukxt30m2x8R/wBYrJ2mMf7aifhJE7Q6HuOTgZGc4B/SLDOfiKH+pL2hf8b6Ejgq8P8A6QtfcDGSRKH0kE4wmM+maqrPE9hLt78rX95JZb+qDvNtx289wWz2js0egO64WM6VjVV+9IQxbLbYYbdTXbwWHpU8PR/48+ZvX2e8vpOSUmpWVvPu8fwX3Er5XsbF7vTojuuykYjussZZNRHkQB881yqmG7LGVadF3dtLefwKG9NdhPe8DPSONvgmfyWqo0MfbS4m4FVfDhjkLbrdxOx0r2SSEMT0UKy6dx5YrVD06CvUSaXX77mqlj6tPSnN+G6+J7g4pPaW6wl74RRKxCpHDEdAJZtTPknGT0xtWlcQqTajBxXmzG1e7ZxmTt8E2KyZGQ9zcSSMM79N8Z8gRVno2Il++q/ciGaK2RJ4NyYZJY3eOJVR9WiGMqpx+kxYlseW24rTTpdn/JvxISkmapyJ/YzfrU/+er1sC2CWmMRoA80ABfEN+LOD090j2/8AVkqMiEis534YOyjeOJnZJ4XIQZbSkisxA8dh8aqqwcqcordprzCDtJXKDmrm+2mYCITawGXR2MgbUVPdII2IBBPpXBpcLxClrHS/U1OcbEvlDgvaQIsgIZUUb46gbjevRt6mV6D8Y4HLaSxXNtGkhj1ZBOnYjzAOdx0xWbE0FiKfZt21RKE8ruVxgmvOzu2tbeMzgYb3ySIvnorBVGo+HjXHp4h4XNRp1ZabpRT8tdPHQ03bV+py45cXEksVi8MES2/ZTYjZiAuojQBgD8NaeG0ISbxEZN7rX/ZXUlZWDDhvL6MgJByflXXuZ7kfmDgzR9hJBEZGhmSTSGALBc5ALbZ+NU16bqUpQTs2iUJWdwO5j5j99Z0itpldopEwxjCjIaMkkMcgNnoM7VzaHCKtGUZSato+ZolU0DLk3h47MaxnSAN/QeFdhsythSYgBsAKTEcuQ/7Gb9an/wA9TWxYglpjFQB5oACrz/jD/qkf/wBklRlsQkTuNcTS3ieR8dxGfSSATpBOBnx2pETJuI2lx2wuGW3VZJTOFNwNWHjVdJ7vXbNZv1Ok49nZ6Pp+TTl9TL33Dnlfmy1eBGaWOLK5Id0BHp13rVYz8yfec02JRgLu3JwcDtY/L/FSs+gjOBHbz2tp/W7MMtt2LRzuO5qOe0AB+9jYjboNxXBmqkas1ll+7NeK37vD8nQo1lTWyd1zJcvErccSXFzE6LbQp2utMMVZwcnPXx+YrfwyE1SeaNvWehlqtdQ9XnCwUYN5bjHh2sf/AOq32aKrFXzFz9axws1tcW8kmVAUyAjdgCTpOcAEn5UpaK41Ft2M6kuktZDIt5aznDZVNQzrcuQpydwWOMjoPnWeGMq1GoyptJc/uXyjeKV9jWeVOO29zF9jIjFcBgCM/OtJnaaL49KQiLyJ/YzfrU/+eprYsQS0xioA80ABV1/xiU+VrED85JcVGRCWwJ3qpxG9kZwHgt8xIDuC/WR/XGyg+jVwON42VGKpwdnu7fA63DaCyurJX5InryzaL0ij+SL/ACrzLx+If8n5nTX+KPZ4Fb/3a/ur/Ko+mVvafmSf+K8hHglv/dp+6v8AKn6XW9p/Edu5eREvba0gTU6xquQMkKBucDfFXUp4mrK0W2x6JXaSXgiQvDrfwRf3V/lVTr1ubGl3LyH/AKPg/u1/dX+VLtq3Udu5CFnCPwD6L/Kjtar5/MLPkjyYYf0F+i/yp56vX5/ckoS/qB3jii3mW6j7qbJMBt3Se6/7JO/oTXoeC4tp9hN77ePQ5nE8LeCqpbbhnwrnS0MeJbqBSNu9Kgz/ABr0fccCxb+ze4WSC4aN1dTdzFWUgggkHII+NSRNBbTGKgDzQAG8/csJKktzFFNJd9lojEczx5IzpyA4BALE70CMz4ZzF7mptza3IeEASZQFgzZJZsH8W5z0NebxPBMViakql1qd2ji6MYKKT0LWy5qkmQPFZXjo3R0t5GU/AquDWP8A8frd3mS/UMP3kscTuSM+433zgcfwxS/Qa/cP9Rw66+Qwubpuljd/OIj8zU1wKv3E1xLD95X3PDbyacNNYXLQovdQCPvO2QWYF+gBwB6k16Hg2Chg7zq6yfyMGLxkK0rL9q+LH4HZcQiVojZXJRT9mx7LOjwVsyDcdM56YrBxDg0atVzo7PqXYXiUIRy1bu23gWXut+f+4z/WD/erCuBVeq8/wa/1XDLkzwbG/wD/AAFx+9b/AO7U1wOr1Xx+wLjFD2WRb+K8ijaWSwuQiAsxDQHAHU4WQn+FSXBK3tL4h+t0vZZTR8bMrJCtpNI1wCEQNEdakb9G+7jqTsPGrXwPEQtLMlzVriq8WpuDUoOz8PuajyBwdhaLHe2iRyxEoCwiYug+4xK572MA+qk+NegV7annHa+mwW29skY0xqqDrhQAPoKAO1ACoAagBqABLm/kWG/ljkZ2jI7kujbtouvZsfDfo3UAt51JSa2Gm1sFNrbrGioihVUAKoGAAOgFREdsUAKgBsUALFACxQAsUAMVz1FAA/y7yda2Us0sKHXKc7nIjU7lE27qaiWx5k0PXcAhxQAqAHo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336031" y="146601"/>
            <a:ext cx="4307977" cy="33007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it-IT" dirty="0" smtClean="0"/>
              <a:t>1</a:t>
            </a:r>
            <a:r>
              <a:rPr lang="it-IT" sz="3500" b="1" dirty="0" smtClean="0"/>
              <a:t>. Adeguamento POF annuale c. 33 – 35 – 37 -  38 – 40 -</a:t>
            </a:r>
            <a:endParaRPr lang="it-IT" sz="35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44734" y="98072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Dobbiamo prevedere nel </a:t>
            </a:r>
            <a:r>
              <a:rPr lang="it-IT" sz="2000" b="1" dirty="0" err="1" smtClean="0">
                <a:solidFill>
                  <a:srgbClr val="FF0000"/>
                </a:solidFill>
              </a:rPr>
              <a:t>pof</a:t>
            </a:r>
            <a:r>
              <a:rPr lang="it-IT" sz="2000" b="1" dirty="0" smtClean="0">
                <a:solidFill>
                  <a:srgbClr val="FF0000"/>
                </a:solidFill>
              </a:rPr>
              <a:t> annuale le attività di alternanza scuola lavoro nelle classi terze?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28710" y="2060848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legge 107/2015, infine, nel commi dal 33 al 43 dell’articolo 1, sistematizza l’alternanza scuola lavoro dall’a.s.2015-2016 nel secondo ciclo di </a:t>
            </a:r>
            <a:r>
              <a:rPr lang="it-IT" dirty="0" smtClean="0"/>
              <a:t>istruzione (p.8 Guida operativa)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28710" y="3356992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 percorsi in alternanza, che, come si è già avuto modo di illustrare, per l’anno scolastico 2015/2016 sono definiti e programmati all'interno del Piano dell'Offerta Formativa di ciascuna scuola e sono proposti alle famiglie e agli studenti in tempi e con modalità idonei a garantirne la piena fruizione, dall’anno scolastico 2016/2017 rientrano nell’alveo del Piano Triennale dell’Offerta Formativa, introdotto dall’articolo 1, comma 2 e seguenti della legge 107/2015. Essi sono volti alla realizzazione del profilo educativo, culturale e professionale del corso di studi e degli obiettivi generali e specifici di apprendimento stabiliti a livello nazionale e regionale. </a:t>
            </a:r>
            <a:r>
              <a:rPr lang="it-IT" dirty="0" smtClean="0"/>
              <a:t> (p. 30 Guida operativa)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226062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16632"/>
            <a:ext cx="3672408" cy="360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b="1" dirty="0" smtClean="0"/>
              <a:t>1. Adeguamento POF annuale - c. 10</a:t>
            </a:r>
            <a:endParaRPr lang="it-IT" sz="16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15616" y="69269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Vi sono nuovi adempimenti da rispettare in tema di sicurezza nei luoghi di lavoro?</a:t>
            </a:r>
            <a:endParaRPr lang="it-IT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www.rilaxati.it/wp-content/uploads/2010/06/Sicurezza-sul-lavoro-26-500x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8072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17645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 txBox="1">
            <a:spLocks/>
          </p:cNvSpPr>
          <p:nvPr/>
        </p:nvSpPr>
        <p:spPr>
          <a:xfrm>
            <a:off x="251520" y="404664"/>
            <a:ext cx="4392488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600" dirty="0" smtClean="0"/>
              <a:t>1</a:t>
            </a:r>
            <a:r>
              <a:rPr lang="it-IT" sz="1600" b="1" dirty="0" smtClean="0"/>
              <a:t>. Adeguamento POF annuale-  c. 7 – 58 – 59 - 60</a:t>
            </a:r>
            <a:endParaRPr lang="it-IT" sz="16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331640" y="90872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Dobbiamo inserire nel </a:t>
            </a:r>
            <a:r>
              <a:rPr lang="it-IT" sz="2000" b="1" dirty="0" err="1" smtClean="0">
                <a:solidFill>
                  <a:srgbClr val="FF0000"/>
                </a:solidFill>
              </a:rPr>
              <a:t>pof</a:t>
            </a:r>
            <a:r>
              <a:rPr lang="it-IT" sz="2000" b="1" dirty="0" smtClean="0">
                <a:solidFill>
                  <a:srgbClr val="FF0000"/>
                </a:solidFill>
              </a:rPr>
              <a:t> annuale azioni coerenti con il Piano Nazionale scuola digitale?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63688" y="5435348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PNSD 2009/2014</a:t>
            </a:r>
          </a:p>
          <a:p>
            <a:r>
              <a:rPr lang="it-IT" dirty="0" smtClean="0">
                <a:hlinkClick r:id="rId2"/>
              </a:rPr>
              <a:t>http</a:t>
            </a:r>
            <a:r>
              <a:rPr lang="it-IT" dirty="0">
                <a:hlinkClick r:id="rId2"/>
              </a:rPr>
              <a:t>://</a:t>
            </a:r>
            <a:r>
              <a:rPr lang="it-IT" dirty="0" smtClean="0">
                <a:hlinkClick r:id="rId2"/>
              </a:rPr>
              <a:t>www.istruzione.it/scuola_digitale/index.html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5666" y="1916832"/>
            <a:ext cx="5796644" cy="33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869875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4437112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>La formazione «obbligatoria, permanente, strutturale» - finanziata </a:t>
            </a:r>
            <a:endParaRPr lang="it-IT" dirty="0"/>
          </a:p>
        </p:txBody>
      </p:sp>
      <p:pic>
        <p:nvPicPr>
          <p:cNvPr id="6" name="Picture 2" descr="http://cdn-1.faidatemania.it/o/orig/come-fare-le-palline-di-lana-per-lalbero_0a5125df8349f48e76c10c08dcdd6d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85" y="548680"/>
            <a:ext cx="41764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/>
          <p:cNvSpPr txBox="1">
            <a:spLocks/>
          </p:cNvSpPr>
          <p:nvPr/>
        </p:nvSpPr>
        <p:spPr>
          <a:xfrm rot="776151">
            <a:off x="4217443" y="594655"/>
            <a:ext cx="3975391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 err="1" smtClean="0"/>
              <a:t>Prescrittività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3354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6031" y="146601"/>
            <a:ext cx="4307977" cy="33007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b="1" dirty="0" smtClean="0"/>
              <a:t>1. Adeguamento POF annuale - c. 124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643953" y="476672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La partecipazione alle attività di  formazione dei docenti è  obbligatoria nell’</a:t>
            </a:r>
            <a:r>
              <a:rPr lang="it-IT" sz="2000" b="1" dirty="0" err="1" smtClean="0">
                <a:solidFill>
                  <a:srgbClr val="FF0000"/>
                </a:solidFill>
              </a:rPr>
              <a:t>a.s.</a:t>
            </a:r>
            <a:r>
              <a:rPr lang="it-IT" sz="2000" b="1" dirty="0" smtClean="0">
                <a:solidFill>
                  <a:srgbClr val="FF0000"/>
                </a:solidFill>
              </a:rPr>
              <a:t> corrente?</a:t>
            </a:r>
            <a:endParaRPr lang="it-IT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4.bp.blogspot.com/-p0sysamh5QA/UcQAGKCaEOI/AAAAAAAAE9A/ytq8kHx2eXE/s400/I%E2%80%99m-Not-There-by-Pol-%C3%9Abeda-Herv%C3%A0s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508" y="1226942"/>
            <a:ext cx="5976664" cy="48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90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547664" y="4788441"/>
            <a:ext cx="619268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Modifica dell’art. 3 del DPR 275/99</a:t>
            </a:r>
            <a:endParaRPr lang="it-IT" sz="32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 rot="958109">
            <a:off x="4860032" y="404664"/>
            <a:ext cx="3024336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 err="1" smtClean="0"/>
              <a:t>Prescrittività</a:t>
            </a:r>
            <a:endParaRPr lang="it-IT" sz="2400" dirty="0"/>
          </a:p>
        </p:txBody>
      </p:sp>
      <p:pic>
        <p:nvPicPr>
          <p:cNvPr id="8" name="Picture 2" descr="http://cdn-1.faidatemania.it/o/orig/come-fare-le-palline-di-lana-per-lalbero_0a5125df8349f48e76c10c08dcdd6d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85" y="548680"/>
            <a:ext cx="371919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 rot="20941771">
            <a:off x="4717236" y="1561356"/>
            <a:ext cx="3888432" cy="11430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it-IT" sz="2400" dirty="0" smtClean="0"/>
              <a:t>La formazione «obbligatoria, permanente, strutturale» - finanziata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09490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3568" y="557972"/>
            <a:ext cx="79208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1.</a:t>
            </a:r>
            <a:r>
              <a:rPr lang="it-IT" dirty="0" smtClean="0"/>
              <a:t> Ogni istituzione scolastica predispone, con la partecipazione di tutte le sue componenti, il Piano dell'offerta formativa. Il Piano è il documento fondamentale costitutivo dell'identità culturale e progettuale delle istituzioni scolastiche ed esplicita la progettazione curricolare, extracurricolare, educativa ed organizzativa che le singole scuole adottano nell'ambito della loro autonomia.</a:t>
            </a:r>
          </a:p>
          <a:p>
            <a:r>
              <a:rPr lang="it-IT" b="1" dirty="0" smtClean="0"/>
              <a:t>2.</a:t>
            </a:r>
            <a:r>
              <a:rPr lang="it-IT" dirty="0" smtClean="0"/>
              <a:t> Il Piano dell'offerta formativa è coerente con gli obiettivi generali ed educativi dei diversi tipi e indirizzi di studi determinati a livello nazionale a norma dell'articolo 8 e riflette le esigenze del contesto culturale, sociale ed economico della realtà locale, tenendo conto della programmazione territoriale dell'offerta formativa. Esso comprende e riconosce le diverse opzioni metodologiche, anche di gruppi minoritari, e valorizza le corrispondenti professionalità.</a:t>
            </a:r>
          </a:p>
          <a:p>
            <a:r>
              <a:rPr lang="it-IT" b="1" dirty="0" smtClean="0"/>
              <a:t>3.</a:t>
            </a:r>
            <a:r>
              <a:rPr lang="it-IT" dirty="0" smtClean="0"/>
              <a:t> Il Piano dell'offerta formativa </a:t>
            </a:r>
            <a:r>
              <a:rPr lang="it-IT" dirty="0" smtClean="0">
                <a:solidFill>
                  <a:srgbClr val="FF0000"/>
                </a:solidFill>
              </a:rPr>
              <a:t>è elaborato </a:t>
            </a:r>
            <a:r>
              <a:rPr lang="it-IT" dirty="0" smtClean="0"/>
              <a:t>dal collegio dei docenti sulla base degli </a:t>
            </a:r>
            <a:r>
              <a:rPr lang="it-IT" dirty="0" smtClean="0">
                <a:solidFill>
                  <a:srgbClr val="FF0000"/>
                </a:solidFill>
              </a:rPr>
              <a:t>indirizzi generali per le attività della scuola e delle scelte generali di gestione e di amministrazione definiti dal consiglio di circolo o di istituto, tenuto conto delle proposte e dei pareri formulati dagli organismi e dalle associazioni anche di fatto dei genitori e, per le scuole secondarie superiori, degli studenti. Il Piano è adottato dal consiglio di circolo o di istituto.</a:t>
            </a:r>
          </a:p>
          <a:p>
            <a:r>
              <a:rPr lang="it-IT" b="1" dirty="0" smtClean="0"/>
              <a:t>4.</a:t>
            </a:r>
            <a:r>
              <a:rPr lang="it-IT" dirty="0" smtClean="0"/>
              <a:t> Ai fini di cui al comma 2 il dirigente scolastico attiva i necessari rapporti con gli enti locali e con le diverse realtà istituzionali, culturali, sociali ed economiche operanti sul territorio.</a:t>
            </a:r>
          </a:p>
          <a:p>
            <a:r>
              <a:rPr lang="it-IT" b="1" dirty="0" smtClean="0"/>
              <a:t>5.</a:t>
            </a:r>
            <a:r>
              <a:rPr lang="it-IT" dirty="0" smtClean="0"/>
              <a:t> Il Piano dell'offerta formativa è reso pubblico e consegnato agli alunni e alle famiglie all'atto dell'iscrizione.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907704" y="18864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Vecchia formulazione art. 3 </a:t>
            </a:r>
            <a:r>
              <a:rPr lang="it-IT" b="1" dirty="0" err="1" smtClean="0">
                <a:solidFill>
                  <a:srgbClr val="FF0000"/>
                </a:solidFill>
              </a:rPr>
              <a:t>Dpr</a:t>
            </a:r>
            <a:r>
              <a:rPr lang="it-IT" b="1" dirty="0" smtClean="0">
                <a:solidFill>
                  <a:srgbClr val="FF0000"/>
                </a:solidFill>
              </a:rPr>
              <a:t> 275/99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0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123728" y="2780927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Come deve essere formulato l’Atto di indirizzo? </a:t>
            </a:r>
          </a:p>
          <a:p>
            <a:r>
              <a:rPr lang="it-IT" sz="2000" b="1" dirty="0" smtClean="0">
                <a:solidFill>
                  <a:srgbClr val="FF0000"/>
                </a:solidFill>
              </a:rPr>
              <a:t>Novità per il Consiglio di Istituto e il Collegio dei docenti?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1886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c. 14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5601147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838017"/>
              </p:ext>
            </p:extLst>
          </p:nvPr>
        </p:nvGraphicFramePr>
        <p:xfrm>
          <a:off x="1331640" y="2132856"/>
          <a:ext cx="7056784" cy="2600523"/>
        </p:xfrm>
        <a:graphic>
          <a:graphicData uri="http://schemas.openxmlformats.org/drawingml/2006/table">
            <a:tbl>
              <a:tblPr firstRow="1" firstCol="1" bandRow="1"/>
              <a:tblGrid>
                <a:gridCol w="7056784"/>
              </a:tblGrid>
              <a:tr h="1950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2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« [...] </a:t>
                      </a:r>
                      <a:r>
                        <a:rPr lang="it-IT" sz="28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Caron</a:t>
                      </a:r>
                      <a:r>
                        <a:rPr lang="it-IT" sz="2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, non ti crucciare:</a:t>
                      </a:r>
                      <a:br>
                        <a:rPr lang="it-IT" sz="2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it-IT" sz="28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Vuolsi</a:t>
                      </a:r>
                      <a:r>
                        <a:rPr lang="it-IT" sz="2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così colà dove si </a:t>
                      </a:r>
                      <a:r>
                        <a:rPr lang="it-IT" sz="28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puote</a:t>
                      </a:r>
                      <a:r>
                        <a:rPr lang="it-IT" sz="2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it-IT" sz="2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it-IT" sz="2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ciò che si vuole, e più non </a:t>
                      </a:r>
                      <a:r>
                        <a:rPr lang="it-IT" sz="28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dimandare</a:t>
                      </a:r>
                      <a:r>
                        <a:rPr lang="it-IT" sz="2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»</a:t>
                      </a:r>
                      <a:endParaRPr lang="it-I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60" marR="1828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0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2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it-IT" sz="1200" u="none" strike="noStrike" dirty="0" err="1">
                          <a:solidFill>
                            <a:srgbClr val="6633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2" tooltip="s:Divina Commedia/Inferno/Canto III"/>
                        </a:rPr>
                        <a:t>Inf</a:t>
                      </a:r>
                      <a:r>
                        <a:rPr lang="it-IT" sz="1200" u="none" strike="noStrike" dirty="0">
                          <a:solidFill>
                            <a:srgbClr val="6633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2" tooltip="s:Divina Commedia/Inferno/Canto III"/>
                        </a:rPr>
                        <a:t>. III 95-96</a:t>
                      </a:r>
                      <a:r>
                        <a:rPr lang="it-IT" sz="12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60" marR="1828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532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L’ Autonomia di nuovo al centro del discorso?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305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abrizio\Desktop\IMG_20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99288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6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26064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c. 12 – 14 – 16- 33 -57- 64 – 65 - 69 - 95</a:t>
            </a:r>
            <a:endParaRPr lang="it-IT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63042" y="83671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Vi sono indicazioni circa la struttura del Piano dell’Offerta formativa triennale?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5" name="Picture 2" descr="Risultati immagini per pof trienna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32870"/>
            <a:ext cx="554461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23593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78700" y="179249"/>
            <a:ext cx="8856983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it-IT" sz="2000" dirty="0" smtClean="0"/>
          </a:p>
          <a:p>
            <a:r>
              <a:rPr lang="it-IT" sz="3200" b="1" dirty="0"/>
              <a:t>Il </a:t>
            </a:r>
            <a:r>
              <a:rPr lang="it-IT" sz="3200" b="1" i="1" dirty="0" smtClean="0"/>
              <a:t>Piano </a:t>
            </a:r>
            <a:r>
              <a:rPr lang="it-IT" sz="3200" b="1" i="1" dirty="0"/>
              <a:t>triennale </a:t>
            </a:r>
            <a:r>
              <a:rPr lang="it-IT" sz="3200" b="1" dirty="0"/>
              <a:t>deve contenere indicazioni per la copertura</a:t>
            </a:r>
            <a:r>
              <a:rPr lang="it-IT" sz="3200" b="1" dirty="0" smtClean="0"/>
              <a:t>:</a:t>
            </a:r>
          </a:p>
          <a:p>
            <a:endParaRPr lang="it-IT" sz="3200" dirty="0"/>
          </a:p>
          <a:p>
            <a:pPr lvl="0"/>
            <a:r>
              <a:rPr lang="it-IT" sz="2400" b="1" dirty="0" smtClean="0">
                <a:solidFill>
                  <a:srgbClr val="FF0000"/>
                </a:solidFill>
              </a:rPr>
              <a:t>del </a:t>
            </a:r>
            <a:r>
              <a:rPr lang="it-IT" sz="2400" b="1" dirty="0">
                <a:solidFill>
                  <a:srgbClr val="FF0000"/>
                </a:solidFill>
              </a:rPr>
              <a:t>fabbisogno dei </a:t>
            </a:r>
            <a:r>
              <a:rPr lang="it-IT" sz="2400" b="1" i="1" dirty="0">
                <a:solidFill>
                  <a:srgbClr val="FF0000"/>
                </a:solidFill>
              </a:rPr>
              <a:t>posti comuni e di sostegno</a:t>
            </a:r>
            <a:r>
              <a:rPr lang="it-IT" sz="2400" b="1" dirty="0">
                <a:solidFill>
                  <a:srgbClr val="FF0000"/>
                </a:solidFill>
              </a:rPr>
              <a:t> dell’organico dell’autonomia</a:t>
            </a:r>
            <a:r>
              <a:rPr lang="it-IT" sz="2400" dirty="0"/>
              <a:t>, sulla base del monte orario degli insegnamenti, con riferimento anche alla quota di autonomia dei curricoli e agli spazi di flessibilità, nonché del numero di alunni con disabilità, ferma restando la possibilità di istituire posti di sostegno in deroga nei limiti delle risorse previste a legislazione vigente. </a:t>
            </a:r>
          </a:p>
          <a:p>
            <a:pPr lvl="0"/>
            <a:endParaRPr lang="it-IT" sz="2400" dirty="0"/>
          </a:p>
          <a:p>
            <a:pPr lvl="0"/>
            <a:r>
              <a:rPr lang="it-IT" sz="2400" b="1" dirty="0">
                <a:solidFill>
                  <a:srgbClr val="0070C0"/>
                </a:solidFill>
              </a:rPr>
              <a:t>del fabbisogno dei posti per </a:t>
            </a:r>
            <a:r>
              <a:rPr lang="it-IT" sz="2400" b="1" i="1" dirty="0">
                <a:solidFill>
                  <a:srgbClr val="0070C0"/>
                </a:solidFill>
              </a:rPr>
              <a:t>il potenziamento</a:t>
            </a:r>
            <a:r>
              <a:rPr lang="it-IT" sz="2400" b="1" dirty="0">
                <a:solidFill>
                  <a:srgbClr val="0070C0"/>
                </a:solidFill>
              </a:rPr>
              <a:t> dell’offerta formativa </a:t>
            </a:r>
            <a:endParaRPr lang="it-IT" sz="2400" b="1" dirty="0" smtClean="0">
              <a:solidFill>
                <a:srgbClr val="0070C0"/>
              </a:solidFill>
            </a:endParaRPr>
          </a:p>
          <a:p>
            <a:pPr lvl="0"/>
            <a:endParaRPr lang="it-IT" sz="2400" b="1" dirty="0">
              <a:solidFill>
                <a:srgbClr val="0070C0"/>
              </a:solidFill>
            </a:endParaRPr>
          </a:p>
          <a:p>
            <a:pPr lvl="0"/>
            <a:r>
              <a:rPr lang="it-IT" sz="2400" b="1" dirty="0">
                <a:solidFill>
                  <a:srgbClr val="FF0000"/>
                </a:solidFill>
              </a:rPr>
              <a:t>del fabbisogno relativo ai posti del </a:t>
            </a:r>
            <a:r>
              <a:rPr lang="it-IT" sz="2400" b="1" i="1" dirty="0">
                <a:solidFill>
                  <a:srgbClr val="FF0000"/>
                </a:solidFill>
              </a:rPr>
              <a:t>personale amministrativo, tecnico e </a:t>
            </a:r>
            <a:r>
              <a:rPr lang="it-IT" sz="2400" b="1" i="1" dirty="0" smtClean="0">
                <a:solidFill>
                  <a:srgbClr val="FF0000"/>
                </a:solidFill>
              </a:rPr>
              <a:t>ausiliario</a:t>
            </a:r>
          </a:p>
          <a:p>
            <a:pPr lvl="0"/>
            <a:endParaRPr lang="it-IT" sz="2400" dirty="0"/>
          </a:p>
          <a:p>
            <a:pPr lvl="0"/>
            <a:r>
              <a:rPr lang="it-IT" sz="2400" b="1" dirty="0">
                <a:solidFill>
                  <a:srgbClr val="0070C0"/>
                </a:solidFill>
              </a:rPr>
              <a:t>del fabbisogno di </a:t>
            </a:r>
            <a:r>
              <a:rPr lang="it-IT" sz="2400" b="1" i="1" dirty="0">
                <a:solidFill>
                  <a:srgbClr val="0070C0"/>
                </a:solidFill>
              </a:rPr>
              <a:t>infrastrutture e di attrezzature</a:t>
            </a:r>
            <a:r>
              <a:rPr lang="it-IT" sz="2400" b="1" dirty="0">
                <a:solidFill>
                  <a:srgbClr val="0070C0"/>
                </a:solidFill>
              </a:rPr>
              <a:t> </a:t>
            </a:r>
            <a:r>
              <a:rPr lang="it-IT" sz="2400" b="1" dirty="0" smtClean="0">
                <a:solidFill>
                  <a:srgbClr val="0070C0"/>
                </a:solidFill>
              </a:rPr>
              <a:t>materiali</a:t>
            </a:r>
            <a:endParaRPr lang="it-IT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188640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Il </a:t>
            </a:r>
            <a:r>
              <a:rPr lang="it-IT" sz="2400" b="1" i="1" dirty="0" smtClean="0"/>
              <a:t>Piano dell’offerta formativa triennale </a:t>
            </a:r>
            <a:r>
              <a:rPr lang="it-IT" sz="2400" b="1" dirty="0" smtClean="0"/>
              <a:t>deve </a:t>
            </a:r>
            <a:r>
              <a:rPr lang="it-IT" sz="2400" b="1" dirty="0"/>
              <a:t>inoltre </a:t>
            </a:r>
            <a:r>
              <a:rPr lang="it-IT" sz="2400" b="1" dirty="0" smtClean="0"/>
              <a:t>contenere</a:t>
            </a:r>
          </a:p>
          <a:p>
            <a:endParaRPr lang="it-IT" dirty="0"/>
          </a:p>
          <a:p>
            <a:pPr lvl="0"/>
            <a:r>
              <a:rPr lang="it-IT" sz="2000" b="1" i="1" dirty="0">
                <a:solidFill>
                  <a:srgbClr val="C00000"/>
                </a:solidFill>
              </a:rPr>
              <a:t>i piani di miglioramento</a:t>
            </a:r>
            <a:r>
              <a:rPr lang="it-IT" sz="2000" b="1" dirty="0">
                <a:solidFill>
                  <a:srgbClr val="C00000"/>
                </a:solidFill>
              </a:rPr>
              <a:t> </a:t>
            </a:r>
            <a:r>
              <a:rPr lang="it-IT" sz="2000" dirty="0"/>
              <a:t>dell’istituzione scolastica previsti dal regolamento di cui al decreto del Presidente della Repubblica 28 marzo 2013, n. </a:t>
            </a:r>
            <a:r>
              <a:rPr lang="it-IT" sz="2000" dirty="0" smtClean="0"/>
              <a:t>80</a:t>
            </a:r>
            <a:r>
              <a:rPr lang="it-IT" sz="2000" dirty="0"/>
              <a:t> </a:t>
            </a:r>
            <a:r>
              <a:rPr lang="it-IT" sz="2000" dirty="0" smtClean="0"/>
              <a:t>(c. 14)</a:t>
            </a:r>
          </a:p>
          <a:p>
            <a:pPr lvl="0"/>
            <a:endParaRPr lang="it-IT" sz="2000" dirty="0"/>
          </a:p>
          <a:p>
            <a:pPr lvl="0"/>
            <a:r>
              <a:rPr lang="it-IT" sz="2000" b="1" dirty="0">
                <a:solidFill>
                  <a:srgbClr val="002060"/>
                </a:solidFill>
              </a:rPr>
              <a:t>la programmazione delle </a:t>
            </a:r>
            <a:r>
              <a:rPr lang="it-IT" sz="2000" b="1" i="1" dirty="0">
                <a:solidFill>
                  <a:srgbClr val="002060"/>
                </a:solidFill>
              </a:rPr>
              <a:t>attività formative</a:t>
            </a:r>
            <a:r>
              <a:rPr lang="it-IT" sz="2000" b="1" dirty="0">
                <a:solidFill>
                  <a:srgbClr val="002060"/>
                </a:solidFill>
              </a:rPr>
              <a:t> rivolte al personale docente e amministrativo, tecnico e ausiliario</a:t>
            </a:r>
            <a:r>
              <a:rPr lang="it-IT" sz="2000" b="1" dirty="0"/>
              <a:t>,</a:t>
            </a:r>
            <a:r>
              <a:rPr lang="it-IT" sz="2000" dirty="0"/>
              <a:t> nonché la definizione delle risorse occorrenti in base alla quantificazione disposta per le istituzioni </a:t>
            </a:r>
            <a:r>
              <a:rPr lang="it-IT" sz="2000" dirty="0" smtClean="0"/>
              <a:t>scolastiche (c. 12)</a:t>
            </a:r>
          </a:p>
          <a:p>
            <a:pPr lvl="0"/>
            <a:endParaRPr lang="it-IT" sz="2000" dirty="0"/>
          </a:p>
          <a:p>
            <a:pPr lvl="0"/>
            <a:r>
              <a:rPr lang="it-IT" sz="2000" b="1" dirty="0">
                <a:solidFill>
                  <a:srgbClr val="C00000"/>
                </a:solidFill>
              </a:rPr>
              <a:t>le modalità di attuazione dei princìpi di pari opportunità </a:t>
            </a:r>
            <a:r>
              <a:rPr lang="it-IT" sz="2000" dirty="0"/>
              <a:t>promuovendo nelle scuole di ogni ordine e grado l’educazione alla parità tra i sessi, la prevenzione della violenza di genere e di tutte le </a:t>
            </a:r>
            <a:r>
              <a:rPr lang="it-IT" sz="2000" dirty="0" smtClean="0"/>
              <a:t>discriminazioni</a:t>
            </a:r>
            <a:r>
              <a:rPr lang="it-IT" sz="2000" dirty="0"/>
              <a:t> </a:t>
            </a:r>
            <a:r>
              <a:rPr lang="it-IT" sz="2000" dirty="0" smtClean="0"/>
              <a:t>(c .16)</a:t>
            </a:r>
          </a:p>
          <a:p>
            <a:pPr lvl="0"/>
            <a:endParaRPr lang="it-IT" sz="2000" dirty="0"/>
          </a:p>
          <a:p>
            <a:pPr lvl="0"/>
            <a:r>
              <a:rPr lang="it-IT" sz="2000" b="1" dirty="0">
                <a:solidFill>
                  <a:srgbClr val="002060"/>
                </a:solidFill>
              </a:rPr>
              <a:t>I percorsi di alternanza </a:t>
            </a:r>
            <a:r>
              <a:rPr lang="it-IT" sz="2000" dirty="0"/>
              <a:t>(c. 33</a:t>
            </a:r>
            <a:r>
              <a:rPr lang="it-IT" sz="2000" dirty="0" smtClean="0"/>
              <a:t>)</a:t>
            </a:r>
          </a:p>
          <a:p>
            <a:pPr lvl="0"/>
            <a:endParaRPr lang="it-IT" sz="2000" dirty="0"/>
          </a:p>
          <a:p>
            <a:pPr lvl="0"/>
            <a:r>
              <a:rPr lang="it-IT" sz="2000" b="1" dirty="0">
                <a:solidFill>
                  <a:srgbClr val="C00000"/>
                </a:solidFill>
              </a:rPr>
              <a:t>azioni coerenti con le finalità, i princìpi e gli strumenti previsti nel Piano nazionale per la scuola digitale</a:t>
            </a:r>
            <a:r>
              <a:rPr lang="it-IT" sz="2000" dirty="0"/>
              <a:t> (a decorrere dall’anno scolastico successivo a quello in corso alla data di entrata in vigore della </a:t>
            </a:r>
            <a:r>
              <a:rPr lang="it-IT" sz="2000" dirty="0" smtClean="0"/>
              <a:t>legge) </a:t>
            </a:r>
            <a:r>
              <a:rPr lang="it-IT" sz="2000" dirty="0"/>
              <a:t>(c. 57)</a:t>
            </a:r>
            <a:endParaRPr lang="it-IT" sz="1600" dirty="0"/>
          </a:p>
          <a:p>
            <a:r>
              <a:rPr lang="it-IT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679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4653136"/>
            <a:ext cx="8229600" cy="165618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dirty="0" smtClean="0"/>
              <a:t>Nuove modalità di gestione dell’organico e della mobilità</a:t>
            </a:r>
            <a:endParaRPr lang="it-IT" sz="3600" dirty="0"/>
          </a:p>
        </p:txBody>
      </p:sp>
      <p:pic>
        <p:nvPicPr>
          <p:cNvPr id="9" name="Picture 2" descr="http://cdn-1.faidatemania.it/o/orig/come-fare-le-palline-di-lana-per-lalbero_0a5125df8349f48e76c10c08dcdd6d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367240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/>
          <p:cNvSpPr txBox="1">
            <a:spLocks/>
          </p:cNvSpPr>
          <p:nvPr/>
        </p:nvSpPr>
        <p:spPr>
          <a:xfrm rot="617182">
            <a:off x="1959734" y="409228"/>
            <a:ext cx="3024336" cy="85496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 err="1" smtClean="0"/>
              <a:t>Prescrittività</a:t>
            </a:r>
            <a:endParaRPr lang="it-IT" sz="24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 rot="21265556">
            <a:off x="4834342" y="806832"/>
            <a:ext cx="3888432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 smtClean="0"/>
              <a:t>La formazione «obbligatoria, permanente, strutturale» - finanziata 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 rot="21080487">
            <a:off x="4389759" y="2199370"/>
            <a:ext cx="3816424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Modifica dell’art. 3 del DPR 275/99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5745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48395" y="799837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Come </a:t>
            </a:r>
            <a:r>
              <a:rPr lang="it-IT" b="1" dirty="0" smtClean="0">
                <a:solidFill>
                  <a:srgbClr val="FF0000"/>
                </a:solidFill>
              </a:rPr>
              <a:t>utilizzare </a:t>
            </a:r>
            <a:r>
              <a:rPr lang="it-IT" b="1" dirty="0">
                <a:solidFill>
                  <a:srgbClr val="FF0000"/>
                </a:solidFill>
              </a:rPr>
              <a:t>l’organico di potenziamento? Quest’anno abbiamo l’organico dell’autonomia?</a:t>
            </a:r>
          </a:p>
        </p:txBody>
      </p:sp>
      <p:pic>
        <p:nvPicPr>
          <p:cNvPr id="3" name="Picture 4" descr="https://encrypted-tbn0.gstatic.com/images?q=tbn:ANd9GcTjiI2AiyhZzbX2ISLlPHkeM6Ew26TVt7cvwuNN4F4qICI3BF9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372" y="1844824"/>
            <a:ext cx="518457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86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it-IT" dirty="0"/>
              <a:t>A</a:t>
            </a:r>
            <a:r>
              <a:rPr lang="it-IT" dirty="0" smtClean="0"/>
              <a:t>lcune criticità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538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Quale rapporto tra il potere di indirizzo del dirigente scolastico, elaborazione del Collegio e potere di approvazione (non più </a:t>
            </a:r>
            <a:r>
              <a:rPr lang="it-IT" i="1" dirty="0" smtClean="0">
                <a:solidFill>
                  <a:srgbClr val="FF0000"/>
                </a:solidFill>
              </a:rPr>
              <a:t>adozione</a:t>
            </a:r>
            <a:r>
              <a:rPr lang="it-IT" dirty="0" smtClean="0">
                <a:solidFill>
                  <a:srgbClr val="FF0000"/>
                </a:solidFill>
              </a:rPr>
              <a:t>) del Consiglio di istituto?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331640" y="3573016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</a:rPr>
              <a:t>Al Collegio dei docenti sono attribuite competenze deliberative in merito alla definizione  delle attività formative e dell’Organico ATA(?)</a:t>
            </a:r>
            <a:endParaRPr lang="it-IT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Quale rapporto tra </a:t>
            </a:r>
            <a:r>
              <a:rPr lang="it-IT" dirty="0" err="1">
                <a:solidFill>
                  <a:srgbClr val="FF0000"/>
                </a:solidFill>
              </a:rPr>
              <a:t>p</a:t>
            </a:r>
            <a:r>
              <a:rPr lang="it-IT" dirty="0" err="1" smtClean="0">
                <a:solidFill>
                  <a:srgbClr val="FF0000"/>
                </a:solidFill>
              </a:rPr>
              <a:t>of</a:t>
            </a:r>
            <a:r>
              <a:rPr lang="it-IT" dirty="0" smtClean="0">
                <a:solidFill>
                  <a:srgbClr val="FF0000"/>
                </a:solidFill>
              </a:rPr>
              <a:t> annuale e triennale?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(Es. Organico di potenziamento, alternanza scuola lavoro, tempistica del SNV, …)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44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Come verrà gestita la mobilità?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Quali esiti sulle scuole più deboli?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U</a:t>
            </a:r>
            <a:r>
              <a:rPr lang="it-IT" dirty="0" smtClean="0">
                <a:solidFill>
                  <a:srgbClr val="FF0000"/>
                </a:solidFill>
              </a:rPr>
              <a:t>tilizzare l’organico del potenziamento e affrontare il problema delle supplenze?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7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331640" y="548680"/>
            <a:ext cx="66247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c. 78 </a:t>
            </a:r>
            <a:r>
              <a:rPr lang="it-IT" sz="2400" dirty="0" smtClean="0"/>
              <a:t>- Per </a:t>
            </a:r>
            <a:r>
              <a:rPr lang="it-IT" sz="2400" dirty="0"/>
              <a:t>dare piena attuazione all'autonomia scolastica e alla riorganizzazione del sistema di istruzione, </a:t>
            </a:r>
            <a:r>
              <a:rPr lang="it-IT" sz="2400" b="1" dirty="0">
                <a:solidFill>
                  <a:srgbClr val="FF0000"/>
                </a:solidFill>
              </a:rPr>
              <a:t>il dirigente scolastico</a:t>
            </a:r>
            <a:r>
              <a:rPr lang="it-IT" sz="2400" dirty="0"/>
              <a:t>, nel rispetto delle competenze degli organi collegiali, fermi restando i livelli unitari e nazionali di fruizione del diritto allo studio, garantisce un'efficace ed efficiente gestione delle risorse umane, finanziarie, tecnologiche e materiali, </a:t>
            </a:r>
            <a:r>
              <a:rPr lang="it-IT" sz="2400" dirty="0" smtClean="0"/>
              <a:t>nonché' </a:t>
            </a:r>
            <a:r>
              <a:rPr lang="it-IT" sz="2400" dirty="0"/>
              <a:t>gli elementi comuni del sistema scolastico pubblico, assicurandone il buon andamento. A tale scopo, svolge compiti di direzione, gestione, organizzazione e coordinamento ed </a:t>
            </a:r>
            <a:r>
              <a:rPr lang="it-IT" sz="2400" dirty="0" smtClean="0"/>
              <a:t>è </a:t>
            </a:r>
            <a:r>
              <a:rPr lang="it-IT" sz="2400" dirty="0"/>
              <a:t>responsabile della gestione delle risorse finanziarie e strumentali e dei </a:t>
            </a:r>
            <a:r>
              <a:rPr lang="it-IT" sz="2400" b="1" dirty="0">
                <a:solidFill>
                  <a:srgbClr val="FF0000"/>
                </a:solidFill>
              </a:rPr>
              <a:t>risultati del servizio </a:t>
            </a:r>
            <a:r>
              <a:rPr lang="it-IT" sz="2400" dirty="0"/>
              <a:t>secondo quanto previsto dall'articolo 25 del decreto legislativo 30 marzo 2001, n. 165, </a:t>
            </a:r>
            <a:r>
              <a:rPr lang="it-IT" sz="2400" b="1" dirty="0" smtClean="0">
                <a:solidFill>
                  <a:srgbClr val="FF0000"/>
                </a:solidFill>
              </a:rPr>
              <a:t>nonché </a:t>
            </a:r>
            <a:r>
              <a:rPr lang="it-IT" sz="2400" b="1" dirty="0">
                <a:solidFill>
                  <a:srgbClr val="FF0000"/>
                </a:solidFill>
              </a:rPr>
              <a:t>della valorizzazione delle risorse umane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2534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39552" y="1912924"/>
            <a:ext cx="82381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Aggiornamento, se necessario , del Regolamento interno della scuola 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Il </a:t>
            </a:r>
            <a:r>
              <a:rPr lang="it-IT" dirty="0" err="1" smtClean="0"/>
              <a:t>D.Lgs</a:t>
            </a:r>
            <a:r>
              <a:rPr lang="it-IT" dirty="0" err="1"/>
              <a:t>.</a:t>
            </a:r>
            <a:r>
              <a:rPr lang="it-IT" dirty="0"/>
              <a:t> 297 del 16 aprile 1994, all’art. 10 comma 3 lettera a) assegna al consiglio di istituto</a:t>
            </a:r>
            <a:r>
              <a:rPr lang="it-IT" dirty="0" smtClean="0"/>
              <a:t> </a:t>
            </a:r>
            <a:r>
              <a:rPr lang="it-IT" dirty="0"/>
              <a:t>la competenza a adottare il regolamento interno della scuola che “deve, fra l’altro, stabilire le modalità per la vigilanza degli alunni durante l’ingresso e la permanenza nella scuola nonché durante l’uscita dalla medesima “.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596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71600" y="2348880"/>
            <a:ext cx="69847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dirty="0"/>
              <a:t>formulare </a:t>
            </a:r>
            <a:r>
              <a:rPr lang="it-IT" sz="4400" dirty="0">
                <a:solidFill>
                  <a:srgbClr val="FF0000"/>
                </a:solidFill>
              </a:rPr>
              <a:t>un piano di </a:t>
            </a:r>
            <a:r>
              <a:rPr lang="it-IT" sz="4400" dirty="0" smtClean="0">
                <a:solidFill>
                  <a:srgbClr val="FF0000"/>
                </a:solidFill>
              </a:rPr>
              <a:t>gestione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417699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5536" y="980728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b="1" dirty="0" smtClean="0"/>
              <a:t> costruire un quadro delle disponibilità </a:t>
            </a:r>
            <a:r>
              <a:rPr lang="it-IT" dirty="0" smtClean="0"/>
              <a:t>del personale ad effettuare </a:t>
            </a:r>
            <a:r>
              <a:rPr lang="it-IT" b="1" dirty="0" smtClean="0"/>
              <a:t>ore eccedenti</a:t>
            </a:r>
          </a:p>
          <a:p>
            <a:endParaRPr lang="it-IT" b="1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per la scuola primaria coinvolgere il </a:t>
            </a:r>
            <a:r>
              <a:rPr lang="it-IT" b="1" dirty="0" smtClean="0"/>
              <a:t>collegio dei docenti  </a:t>
            </a:r>
            <a:r>
              <a:rPr lang="it-IT" dirty="0" smtClean="0"/>
              <a:t>per definire l’uso di eventuali </a:t>
            </a:r>
            <a:r>
              <a:rPr lang="it-IT" b="1" dirty="0" smtClean="0"/>
              <a:t>quote di orario derivanti dalle contemporaneità</a:t>
            </a:r>
          </a:p>
          <a:p>
            <a:endParaRPr lang="it-IT" b="1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b="1" dirty="0" smtClean="0"/>
              <a:t>informare il personale </a:t>
            </a:r>
            <a:r>
              <a:rPr lang="it-IT" b="1" dirty="0" err="1" smtClean="0"/>
              <a:t>ata</a:t>
            </a:r>
            <a:r>
              <a:rPr lang="it-IT" b="1" dirty="0" smtClean="0"/>
              <a:t> </a:t>
            </a:r>
            <a:r>
              <a:rPr lang="it-IT" dirty="0" smtClean="0"/>
              <a:t>nell’assemblea e concordare con il </a:t>
            </a:r>
            <a:r>
              <a:rPr lang="it-IT" dirty="0" err="1" smtClean="0"/>
              <a:t>dsga</a:t>
            </a:r>
            <a:r>
              <a:rPr lang="it-IT" dirty="0" smtClean="0"/>
              <a:t> eventuali soluzioni organizzative</a:t>
            </a:r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b="1" dirty="0" smtClean="0"/>
              <a:t>coinvolgere l’RSPP </a:t>
            </a:r>
            <a:r>
              <a:rPr lang="it-IT" dirty="0" smtClean="0"/>
              <a:t>nella valutazione del rischio e lasciare traccia dei provvedimenti adottati per ridurre il rischio</a:t>
            </a:r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b="1" dirty="0" smtClean="0"/>
              <a:t>fornire informativa preventiva </a:t>
            </a:r>
            <a:r>
              <a:rPr lang="it-IT" dirty="0" smtClean="0"/>
              <a:t>alle </a:t>
            </a:r>
            <a:r>
              <a:rPr lang="it-IT" dirty="0" err="1" smtClean="0"/>
              <a:t>OO.SS</a:t>
            </a:r>
            <a:r>
              <a:rPr lang="it-IT" dirty="0" smtClean="0"/>
              <a:t>. e alla </a:t>
            </a:r>
            <a:r>
              <a:rPr lang="it-IT" dirty="0" err="1" smtClean="0"/>
              <a:t>RsU</a:t>
            </a:r>
            <a:r>
              <a:rPr lang="it-IT" dirty="0" smtClean="0"/>
              <a:t> sui criteri di utilizzo del personale per l’organizzazione del lavoro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87552" y="908720"/>
            <a:ext cx="73448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b="1" dirty="0" smtClean="0"/>
              <a:t>costruire un quadro delle possibili sostituzioni </a:t>
            </a:r>
            <a:r>
              <a:rPr lang="it-IT" dirty="0" smtClean="0"/>
              <a:t>con il personale disponibile</a:t>
            </a:r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b="1" dirty="0" smtClean="0"/>
              <a:t>inserire nella contrattazione di istituto l’incentivazione</a:t>
            </a:r>
            <a:r>
              <a:rPr lang="it-IT" dirty="0" smtClean="0"/>
              <a:t> da destinare al personale che si dichiara disponibile alla flessibilità (es. spostamento se necessario da una sede all’altra), anche utilizzando forme forfetarie</a:t>
            </a:r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b="1" dirty="0" smtClean="0"/>
              <a:t>informare con circolare </a:t>
            </a:r>
            <a:r>
              <a:rPr lang="it-IT" dirty="0" smtClean="0"/>
              <a:t>circa il piano di sostituzioni e le modalità organizzative che sono state previste</a:t>
            </a:r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anche se gli ambienti scolastici lo consentono, </a:t>
            </a:r>
            <a:r>
              <a:rPr lang="it-IT" b="1" dirty="0" smtClean="0"/>
              <a:t>utilizzare la distribuzione degli allievi nelle altre classi solo in casi estremi</a:t>
            </a:r>
            <a:r>
              <a:rPr lang="it-IT" dirty="0" smtClean="0"/>
              <a:t> e comunque facendo attenzione che il numero massimo di alunni sui piani non aumenti (distribuire tra le classi che si trovano sullo stesso piano di quella in cui è assente il docente)</a:t>
            </a:r>
          </a:p>
          <a:p>
            <a:endParaRPr lang="it-IT" dirty="0" smtClean="0"/>
          </a:p>
          <a:p>
            <a:r>
              <a:rPr lang="it-IT" b="1" dirty="0" smtClean="0">
                <a:solidFill>
                  <a:srgbClr val="FF0000"/>
                </a:solidFill>
              </a:rPr>
              <a:t>Nel caso in cui si debba necessariamente nominare il supplente,  motivare dettagliatamente con  atto scritto e protocollato, la scelta adottata.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 rot="589668">
            <a:off x="4632824" y="2005391"/>
            <a:ext cx="3888432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Modifica dell’art. 3 del DPR 275/99</a:t>
            </a:r>
            <a:endParaRPr lang="it-IT" sz="2400" dirty="0"/>
          </a:p>
        </p:txBody>
      </p:sp>
      <p:pic>
        <p:nvPicPr>
          <p:cNvPr id="8" name="Picture 2" descr="http://cdn-1.faidatemania.it/o/orig/come-fare-le-palline-di-lana-per-lalbero_0a5125df8349f48e76c10c08dcdd6d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9916"/>
            <a:ext cx="388843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941197" y="4755487"/>
            <a:ext cx="5400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Nuove forme di organizzazione</a:t>
            </a:r>
            <a:endParaRPr lang="it-IT" sz="32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 rot="20885673">
            <a:off x="2627783" y="394580"/>
            <a:ext cx="3024336" cy="85496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 err="1" smtClean="0"/>
              <a:t>Prescrittività</a:t>
            </a:r>
            <a:endParaRPr lang="it-IT" sz="24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228915" y="692696"/>
            <a:ext cx="3735573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 smtClean="0"/>
              <a:t>La formazione «obbligatoria, permanente, strutturale» - finanziata </a:t>
            </a:r>
            <a:endParaRPr lang="it-IT" sz="24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57494" y="2780928"/>
            <a:ext cx="3981128" cy="792088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it-IT" sz="2400" dirty="0" smtClean="0"/>
              <a:t>Nuove modalità di gestione  </a:t>
            </a:r>
            <a:br>
              <a:rPr lang="it-IT" sz="2400" dirty="0" smtClean="0"/>
            </a:br>
            <a:r>
              <a:rPr lang="it-IT" sz="2000" dirty="0" smtClean="0"/>
              <a:t>organico e mobilità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76824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sta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460851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99592" y="476672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Nelle figure di staff sono comprese le funzioni strumentali? Il dirigente scolastico può individuare sino al 10% dell’organico dell’autonomia per attività di supporto organizzativo e didattico all’istituzione scolastica sin dall’</a:t>
            </a:r>
            <a:r>
              <a:rPr lang="it-IT" sz="2000" b="1" dirty="0" err="1" smtClean="0">
                <a:solidFill>
                  <a:srgbClr val="FF0000"/>
                </a:solidFill>
              </a:rPr>
              <a:t>a.s.</a:t>
            </a:r>
            <a:r>
              <a:rPr lang="it-IT" sz="2000" b="1" dirty="0" smtClean="0">
                <a:solidFill>
                  <a:srgbClr val="FF0000"/>
                </a:solidFill>
              </a:rPr>
              <a:t> corrente? (c.83)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9810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15044"/>
            <a:ext cx="828091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>
          <a:xfrm>
            <a:off x="204218" y="2544272"/>
            <a:ext cx="504056" cy="2880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3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cdn-1.faidatemania.it/o/orig/come-fare-le-palline-di-lana-per-lalbero_0a5125df8349f48e76c10c08dcdd6d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6" y="1084433"/>
            <a:ext cx="367240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503548" y="853601"/>
            <a:ext cx="4032448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Nuove forme di organizzazione</a:t>
            </a:r>
            <a:endParaRPr lang="it-IT" sz="2400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131897" y="4797152"/>
            <a:ext cx="6984776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Valorizzazione del personale docente e valutazione dirigenti</a:t>
            </a:r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 rot="584071">
            <a:off x="3563888" y="224546"/>
            <a:ext cx="3024336" cy="85496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 err="1" smtClean="0"/>
              <a:t>Prescrittività</a:t>
            </a:r>
            <a:endParaRPr lang="it-IT" sz="24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111532" y="1084434"/>
            <a:ext cx="3888432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 smtClean="0"/>
              <a:t>La formazione «obbligatoria, permanente, strutturale» - finanziata 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 rot="626372">
            <a:off x="4219059" y="2190234"/>
            <a:ext cx="3888432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Modifica dell’art. 3 del DPR 275/99</a:t>
            </a:r>
            <a:endParaRPr lang="it-IT" sz="24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44008" y="2884278"/>
            <a:ext cx="3837112" cy="93610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it-IT" sz="2400" dirty="0" smtClean="0"/>
              <a:t>Nuove modalità di gestione dell’organico e della mobilità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62575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211960" y="5982123"/>
            <a:ext cx="1990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Alessandra </a:t>
            </a:r>
            <a:r>
              <a:rPr lang="it-IT" b="1" dirty="0" err="1" smtClean="0"/>
              <a:t>Bonichi</a:t>
            </a:r>
            <a:endParaRPr lang="it-IT" b="1" dirty="0"/>
          </a:p>
        </p:txBody>
      </p:sp>
      <p:sp>
        <p:nvSpPr>
          <p:cNvPr id="5" name="Rettangolo 4"/>
          <p:cNvSpPr/>
          <p:nvPr/>
        </p:nvSpPr>
        <p:spPr>
          <a:xfrm>
            <a:off x="5940152" y="5982123"/>
            <a:ext cx="2896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     Banchetto </a:t>
            </a:r>
            <a:r>
              <a:rPr lang="it-IT" dirty="0"/>
              <a:t>di Nozze -</a:t>
            </a:r>
            <a:r>
              <a:rPr lang="it-IT" dirty="0" smtClean="0"/>
              <a:t> </a:t>
            </a:r>
            <a:r>
              <a:rPr lang="it-IT" dirty="0"/>
              <a:t>2003</a:t>
            </a:r>
          </a:p>
        </p:txBody>
      </p:sp>
      <p:pic>
        <p:nvPicPr>
          <p:cNvPr id="2052" name="Picture 4" descr="http://www.educational.rai.it/materiali/immagini_articoli/30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61643"/>
            <a:ext cx="811053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611560" y="548680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La valorizzazione del merito: si deve prevedere una fase contrattuale? Come costruire gli indicatori? Quali criteri utilizzare? Esistono incompatibilità per la “scelta” dei docenti?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078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lobal Teacher Priz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37" y="1340768"/>
            <a:ext cx="459105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267744" y="3717032"/>
            <a:ext cx="3619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3"/>
              </a:rPr>
              <a:t>http://www.globalteacherprize.org</a:t>
            </a:r>
            <a:r>
              <a:rPr lang="it-IT" dirty="0" smtClean="0">
                <a:hlinkClick r:id="rId3"/>
              </a:rPr>
              <a:t>/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763688" y="4328110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B3D65"/>
                </a:solidFill>
                <a:latin typeface="Stag Sans"/>
              </a:rPr>
              <a:t>The Global Teacher Prize is an annual 1 million dollar award that will be given to an exceptional teacher who has made an outstanding contribution to the profession.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024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/>
          <a:lstStyle/>
          <a:p>
            <a:r>
              <a:rPr lang="it-IT" dirty="0" smtClean="0"/>
              <a:t>RAV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2564904"/>
            <a:ext cx="6624736" cy="2404864"/>
          </a:xfrm>
        </p:spPr>
        <p:txBody>
          <a:bodyPr/>
          <a:lstStyle/>
          <a:p>
            <a:r>
              <a:rPr lang="it-IT" dirty="0" smtClean="0"/>
              <a:t>Risultati scolastici</a:t>
            </a:r>
          </a:p>
          <a:p>
            <a:r>
              <a:rPr lang="it-IT" dirty="0" smtClean="0"/>
              <a:t>Risultati nelle rilevazioni nazionali</a:t>
            </a:r>
          </a:p>
          <a:p>
            <a:r>
              <a:rPr lang="it-IT" dirty="0" smtClean="0"/>
              <a:t>Competenze chiave e di cittadinanza</a:t>
            </a:r>
          </a:p>
          <a:p>
            <a:r>
              <a:rPr lang="it-IT" dirty="0" smtClean="0"/>
              <a:t>Risultati a distanza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339752" y="69959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Obiettivi istituzionali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1983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Nancie</a:t>
            </a:r>
            <a:r>
              <a:rPr lang="it-IT" dirty="0"/>
              <a:t> </a:t>
            </a:r>
            <a:r>
              <a:rPr lang="it-IT" dirty="0" err="1" smtClean="0"/>
              <a:t>Atwell</a:t>
            </a:r>
            <a:r>
              <a:rPr lang="it-IT" dirty="0" smtClean="0"/>
              <a:t> è </a:t>
            </a:r>
            <a:r>
              <a:rPr lang="it-IT" dirty="0"/>
              <a:t>un’insegnante pioniera nell’aver organizzato laboratori di lettura e scrittura per l’insegnamento della lingua, sino a farne un metodo che ha illustrato in numerose pubblicazioni, particolarmente  </a:t>
            </a:r>
            <a:r>
              <a:rPr lang="it-IT" i="1" dirty="0"/>
              <a:t>In the middle</a:t>
            </a:r>
            <a:r>
              <a:rPr lang="it-IT" dirty="0"/>
              <a:t>, libro che è giunto alla terza edizione e ha venduto mezzo milione di copie.</a:t>
            </a:r>
          </a:p>
        </p:txBody>
      </p:sp>
    </p:spTree>
    <p:extLst>
      <p:ext uri="{BB962C8B-B14F-4D97-AF65-F5344CB8AC3E}">
        <p14:creationId xmlns:p14="http://schemas.microsoft.com/office/powerpoint/2010/main" val="41498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Bonus</a:t>
            </a:r>
            <a:endParaRPr lang="it-IT" dirty="0"/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457200" y="1268760"/>
            <a:ext cx="8229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spcBef>
                <a:spcPts val="300"/>
              </a:spcBef>
              <a:buClr>
                <a:srgbClr val="94C600"/>
              </a:buClr>
              <a:buFont typeface="Wingdings" pitchFamily="2" charset="2"/>
              <a:buNone/>
            </a:pPr>
            <a:r>
              <a:rPr lang="it-IT" dirty="0" smtClean="0">
                <a:solidFill>
                  <a:srgbClr val="000000"/>
                </a:solidFill>
                <a:latin typeface="Calibri" pitchFamily="34" charset="0"/>
              </a:rPr>
              <a:t>Criteri </a:t>
            </a:r>
          </a:p>
          <a:p>
            <a:pPr lvl="1" algn="just">
              <a:spcBef>
                <a:spcPts val="300"/>
              </a:spcBef>
              <a:buClr>
                <a:srgbClr val="94C600"/>
              </a:buClr>
              <a:buFontTx/>
              <a:buChar char="•"/>
            </a:pPr>
            <a:r>
              <a:rPr lang="it-IT" sz="2400" dirty="0" smtClean="0">
                <a:solidFill>
                  <a:srgbClr val="FF0000"/>
                </a:solidFill>
                <a:latin typeface="Calibri" pitchFamily="34" charset="0"/>
              </a:rPr>
              <a:t>qualità dell'insegnamento  </a:t>
            </a:r>
          </a:p>
          <a:p>
            <a:pPr lvl="1" algn="just">
              <a:spcBef>
                <a:spcPts val="300"/>
              </a:spcBef>
              <a:buClr>
                <a:srgbClr val="94C600"/>
              </a:buClr>
              <a:buFontTx/>
              <a:buChar char="•"/>
            </a:pPr>
            <a:r>
              <a:rPr lang="it-IT" sz="2400" dirty="0" smtClean="0">
                <a:solidFill>
                  <a:srgbClr val="000000"/>
                </a:solidFill>
                <a:latin typeface="Calibri" pitchFamily="34" charset="0"/>
              </a:rPr>
              <a:t>contributo al miglioramento dell'istituzione scolastica e del successo  formativo e scolastico  degli studenti</a:t>
            </a:r>
            <a:endParaRPr lang="it-IT" sz="2400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1" algn="just">
              <a:spcBef>
                <a:spcPts val="300"/>
              </a:spcBef>
              <a:buClr>
                <a:srgbClr val="94C600"/>
              </a:buClr>
              <a:buFontTx/>
              <a:buChar char="•"/>
            </a:pPr>
            <a:r>
              <a:rPr lang="it-IT" sz="2400" dirty="0" smtClean="0">
                <a:solidFill>
                  <a:srgbClr val="FF0000"/>
                </a:solidFill>
                <a:latin typeface="Calibri" pitchFamily="34" charset="0"/>
              </a:rPr>
              <a:t>risultati ottenuti dal docente o dal gruppo di docenti per il potenziamento delle competenze degli alunni</a:t>
            </a:r>
          </a:p>
          <a:p>
            <a:pPr lvl="1" algn="just">
              <a:spcBef>
                <a:spcPts val="300"/>
              </a:spcBef>
              <a:buClr>
                <a:srgbClr val="94C600"/>
              </a:buClr>
              <a:buFontTx/>
              <a:buChar char="•"/>
            </a:pPr>
            <a:r>
              <a:rPr lang="it-IT" sz="2400" dirty="0" smtClean="0">
                <a:solidFill>
                  <a:srgbClr val="000000"/>
                </a:solidFill>
                <a:latin typeface="Calibri" pitchFamily="34" charset="0"/>
              </a:rPr>
              <a:t>innovazione didattica e metodologica</a:t>
            </a:r>
          </a:p>
          <a:p>
            <a:pPr lvl="1" algn="just">
              <a:spcBef>
                <a:spcPts val="300"/>
              </a:spcBef>
              <a:buClr>
                <a:srgbClr val="94C600"/>
              </a:buClr>
              <a:buFontTx/>
              <a:buChar char="•"/>
            </a:pPr>
            <a:r>
              <a:rPr lang="it-IT" sz="2400" dirty="0" smtClean="0">
                <a:solidFill>
                  <a:srgbClr val="000000"/>
                </a:solidFill>
                <a:latin typeface="Calibri" pitchFamily="34" charset="0"/>
              </a:rPr>
              <a:t>collaborazione alla ricerca didattica</a:t>
            </a:r>
          </a:p>
          <a:p>
            <a:pPr lvl="1" algn="just">
              <a:spcBef>
                <a:spcPts val="300"/>
              </a:spcBef>
              <a:buClr>
                <a:srgbClr val="94C600"/>
              </a:buClr>
              <a:buFontTx/>
              <a:buChar char="•"/>
            </a:pPr>
            <a:r>
              <a:rPr lang="it-IT" sz="2400" dirty="0" smtClean="0">
                <a:solidFill>
                  <a:srgbClr val="000000"/>
                </a:solidFill>
                <a:latin typeface="Calibri" pitchFamily="34" charset="0"/>
              </a:rPr>
              <a:t>responsabilità nel coordinamento organizzativo e nella formazione del personale</a:t>
            </a:r>
          </a:p>
        </p:txBody>
      </p:sp>
    </p:spTree>
    <p:extLst>
      <p:ext uri="{BB962C8B-B14F-4D97-AF65-F5344CB8AC3E}">
        <p14:creationId xmlns:p14="http://schemas.microsoft.com/office/powerpoint/2010/main" val="10951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r>
              <a:rPr lang="it-IT" dirty="0" smtClean="0"/>
              <a:t>Criticità nella definizione dei criteri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052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Es. </a:t>
            </a:r>
            <a:r>
              <a:rPr lang="it-IT" dirty="0" err="1" smtClean="0"/>
              <a:t>flipped</a:t>
            </a:r>
            <a:r>
              <a:rPr lang="it-IT" dirty="0" smtClean="0"/>
              <a:t> </a:t>
            </a:r>
            <a:r>
              <a:rPr lang="it-IT" dirty="0" err="1" smtClean="0"/>
              <a:t>classroom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/>
              <a:t>S</a:t>
            </a:r>
            <a:r>
              <a:rPr lang="it-IT" dirty="0" smtClean="0"/>
              <a:t>tudio</a:t>
            </a:r>
            <a:r>
              <a:rPr lang="it-IT" dirty="0"/>
              <a:t> condotto da Jamie L. Jensen, Tyler A. </a:t>
            </a:r>
            <a:r>
              <a:rPr lang="it-IT" dirty="0" err="1"/>
              <a:t>Kummer</a:t>
            </a:r>
            <a:r>
              <a:rPr lang="it-IT" dirty="0"/>
              <a:t>, and Patricia D. d. M. </a:t>
            </a:r>
            <a:r>
              <a:rPr lang="it-IT" dirty="0" err="1"/>
              <a:t>Godoy</a:t>
            </a:r>
            <a:r>
              <a:rPr lang="it-IT" dirty="0"/>
              <a:t>,  pubblicato su </a:t>
            </a:r>
            <a:r>
              <a:rPr lang="it-IT" i="1" dirty="0"/>
              <a:t>Life </a:t>
            </a:r>
            <a:r>
              <a:rPr lang="it-IT" i="1" dirty="0" err="1" smtClean="0"/>
              <a:t>Sciences</a:t>
            </a:r>
            <a:r>
              <a:rPr lang="it-IT" i="1" dirty="0" smtClean="0"/>
              <a:t> </a:t>
            </a:r>
            <a:r>
              <a:rPr lang="it-IT" i="1" dirty="0" err="1" smtClean="0"/>
              <a:t>Education</a:t>
            </a:r>
            <a:r>
              <a:rPr lang="it-IT" dirty="0" smtClean="0"/>
              <a:t> </a:t>
            </a:r>
            <a:r>
              <a:rPr lang="it-IT" dirty="0"/>
              <a:t> 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867880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r>
              <a:rPr lang="it-IT" dirty="0" smtClean="0"/>
              <a:t>Criticità nei rapporti con le OO.SS.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877967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Ricognizione di soluzioni e il rovescio della medaglia 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440518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9703" y="2492896"/>
            <a:ext cx="8229600" cy="269289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Si raggiunge un’intesa in sede Collegiale e in Contrattazione per gestire FIS e Fondo per la valorizzazione in modo coordinato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I fondi sono trattati  come se fossero un fondo unico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79703" y="1268760"/>
            <a:ext cx="1341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Ipotesi 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6765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328592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 smtClean="0"/>
              <a:t>Viene tenuto distinto il FIS (aspetti quantitativi – ore lavoro o forfait) dal Fondo per la Valorizzazione del personale docente (aspetti qualitativi)</a:t>
            </a:r>
          </a:p>
          <a:p>
            <a:pPr marL="0" indent="0">
              <a:buNone/>
            </a:pPr>
            <a:r>
              <a:rPr lang="it-IT" dirty="0" smtClean="0"/>
              <a:t> – </a:t>
            </a:r>
            <a:r>
              <a:rPr lang="it-IT" dirty="0" smtClean="0">
                <a:solidFill>
                  <a:srgbClr val="FF0000"/>
                </a:solidFill>
              </a:rPr>
              <a:t>accentuazione del valore premiale</a:t>
            </a:r>
          </a:p>
          <a:p>
            <a:pPr marL="0" indent="0">
              <a:buNone/>
            </a:pPr>
            <a:r>
              <a:rPr lang="it-IT" dirty="0" smtClean="0"/>
              <a:t>Anche in questo caso prevedere un’intesa per definire criteri distributivi ad es. tra ordini diversi di scuola o n</a:t>
            </a:r>
            <a:r>
              <a:rPr lang="it-IT" dirty="0"/>
              <a:t>. </a:t>
            </a:r>
            <a:r>
              <a:rPr lang="it-IT" dirty="0" smtClean="0"/>
              <a:t>minimo/massimo di docenti che accedono al Fondo (trattasi di retribuzione accessoria)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55349" y="332656"/>
            <a:ext cx="1431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Ipotesi II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0670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19672" y="1484784"/>
            <a:ext cx="1520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Ipotesi III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63688" y="2420888"/>
            <a:ext cx="5721417" cy="15696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r>
              <a:rPr lang="it-IT" sz="3200" dirty="0" smtClean="0"/>
              <a:t>Il Collegio dei Docenti decide unanimemente di non accedere al Bonus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87923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563888" y="2708920"/>
            <a:ext cx="175080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Ipotesi </a:t>
            </a:r>
            <a:r>
              <a:rPr lang="it-IT" sz="2800" dirty="0" smtClean="0"/>
              <a:t>IV</a:t>
            </a:r>
          </a:p>
          <a:p>
            <a:r>
              <a:rPr lang="it-IT" sz="2800" dirty="0"/>
              <a:t> </a:t>
            </a:r>
            <a:r>
              <a:rPr lang="it-IT" sz="2800" dirty="0" smtClean="0"/>
              <a:t>              ….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7698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39752" y="2996952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tot capita, tot </a:t>
            </a:r>
            <a:r>
              <a:rPr lang="it-IT" sz="3200" dirty="0" err="1"/>
              <a:t>sententiae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01784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5212" y="5013176"/>
            <a:ext cx="8229600" cy="1440160"/>
          </a:xfrm>
        </p:spPr>
        <p:txBody>
          <a:bodyPr/>
          <a:lstStyle/>
          <a:p>
            <a:pPr marL="0" indent="0">
              <a:buNone/>
            </a:pPr>
            <a:r>
              <a:rPr lang="it-IT" sz="2400" i="1" dirty="0"/>
              <a:t>misfatto o gesto liberatorio, censura o </a:t>
            </a:r>
            <a:r>
              <a:rPr lang="it-IT" sz="2400" i="1" dirty="0" smtClean="0"/>
              <a:t>rimedio,</a:t>
            </a:r>
          </a:p>
          <a:p>
            <a:pPr marL="0" indent="0">
              <a:buNone/>
            </a:pPr>
            <a:r>
              <a:rPr lang="it-IT" sz="2400" i="1" dirty="0" smtClean="0"/>
              <a:t>                                                          la cancellatura è una riscrittura</a:t>
            </a:r>
          </a:p>
          <a:p>
            <a:pPr marL="0" indent="0">
              <a:buNone/>
            </a:pPr>
            <a:r>
              <a:rPr lang="it-IT" sz="2800" dirty="0"/>
              <a:t>E</a:t>
            </a:r>
            <a:r>
              <a:rPr lang="it-IT" sz="2800" dirty="0" smtClean="0"/>
              <a:t>milio </a:t>
            </a:r>
            <a:r>
              <a:rPr lang="it-IT" sz="2800" dirty="0" err="1" smtClean="0"/>
              <a:t>Isgrò</a:t>
            </a:r>
            <a:endParaRPr lang="it-IT" sz="2800" dirty="0"/>
          </a:p>
        </p:txBody>
      </p:sp>
      <p:pic>
        <p:nvPicPr>
          <p:cNvPr id="2050" name="Picture 2" descr="f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3306"/>
            <a:ext cx="655272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15021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In ogni caso esigere massima chiarezza e criteri che consentano trasparenza nella scelta dirigenziale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421709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835696" y="1268760"/>
            <a:ext cx="58326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Le modalità definite </a:t>
            </a:r>
            <a:r>
              <a:rPr lang="it-IT" sz="2400" dirty="0" smtClean="0"/>
              <a:t>hanno </a:t>
            </a:r>
            <a:r>
              <a:rPr lang="it-IT" sz="2400" b="1" dirty="0">
                <a:solidFill>
                  <a:srgbClr val="FF0000"/>
                </a:solidFill>
              </a:rPr>
              <a:t>carattere </a:t>
            </a:r>
            <a:r>
              <a:rPr lang="it-IT" sz="2400" b="1" dirty="0" smtClean="0">
                <a:solidFill>
                  <a:srgbClr val="FF0000"/>
                </a:solidFill>
              </a:rPr>
              <a:t>transitorio</a:t>
            </a:r>
            <a:r>
              <a:rPr lang="it-IT" sz="2400" dirty="0"/>
              <a:t>:</a:t>
            </a:r>
            <a:r>
              <a:rPr lang="it-IT" sz="2400" dirty="0" smtClean="0"/>
              <a:t> </a:t>
            </a:r>
            <a:r>
              <a:rPr lang="it-IT" sz="2400" dirty="0"/>
              <a:t>al termine del triennio 2016/2018 gli USR devono inviare al </a:t>
            </a:r>
            <a:r>
              <a:rPr lang="it-IT" sz="2400" dirty="0" err="1"/>
              <a:t>Miur</a:t>
            </a:r>
            <a:r>
              <a:rPr lang="it-IT" sz="2400" dirty="0"/>
              <a:t> una relazione sui criteri adottati dalle istituzioni scolastiche. </a:t>
            </a:r>
            <a:endParaRPr lang="it-IT" sz="2400" dirty="0" smtClean="0"/>
          </a:p>
          <a:p>
            <a:endParaRPr lang="it-IT" sz="2400" dirty="0"/>
          </a:p>
          <a:p>
            <a:r>
              <a:rPr lang="it-IT" sz="2400" dirty="0" smtClean="0"/>
              <a:t>Un </a:t>
            </a:r>
            <a:r>
              <a:rPr lang="it-IT" sz="2400" dirty="0"/>
              <a:t>apposito Comitato tecnico scientifico, nominato dal Ministro, predisporrà le Linee guida per la valutazione del merito dei docenti a livello nazionale</a:t>
            </a:r>
          </a:p>
        </p:txBody>
      </p:sp>
    </p:spTree>
    <p:extLst>
      <p:ext uri="{BB962C8B-B14F-4D97-AF65-F5344CB8AC3E}">
        <p14:creationId xmlns:p14="http://schemas.microsoft.com/office/powerpoint/2010/main" val="22693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Valutazione del dirigente scolastico</a:t>
            </a:r>
            <a:br>
              <a:rPr lang="it-IT" dirty="0" smtClean="0"/>
            </a:br>
            <a:r>
              <a:rPr lang="it-IT" dirty="0" smtClean="0"/>
              <a:t>c. 93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71600" y="2924944"/>
            <a:ext cx="7272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Qual è il rapporto con l’attività della scuola? </a:t>
            </a:r>
          </a:p>
          <a:p>
            <a:r>
              <a:rPr lang="it-IT" sz="2000" b="1" dirty="0" smtClean="0">
                <a:solidFill>
                  <a:srgbClr val="FF0000"/>
                </a:solidFill>
              </a:rPr>
              <a:t>Vi sono interrelazioni tra le determinazioni degli </a:t>
            </a:r>
            <a:r>
              <a:rPr lang="it-IT" sz="2000" b="1" dirty="0" err="1" smtClean="0">
                <a:solidFill>
                  <a:srgbClr val="FF0000"/>
                </a:solidFill>
              </a:rPr>
              <a:t>OO.CC</a:t>
            </a:r>
            <a:r>
              <a:rPr lang="it-IT" sz="2000" b="1" dirty="0" smtClean="0">
                <a:solidFill>
                  <a:srgbClr val="FF0000"/>
                </a:solidFill>
              </a:rPr>
              <a:t>. e gli obiettivi sui quali il dirigente verrà valutato? </a:t>
            </a:r>
          </a:p>
          <a:p>
            <a:r>
              <a:rPr lang="it-IT" sz="2000" b="1" dirty="0" smtClean="0">
                <a:solidFill>
                  <a:srgbClr val="FF0000"/>
                </a:solidFill>
              </a:rPr>
              <a:t>Quali effetti per la retribuzione di risultato? </a:t>
            </a:r>
          </a:p>
          <a:p>
            <a:r>
              <a:rPr lang="it-IT" sz="2000" b="1" dirty="0" smtClean="0">
                <a:solidFill>
                  <a:srgbClr val="FF0000"/>
                </a:solidFill>
              </a:rPr>
              <a:t>Quali esiti in caso di valutazione negativa?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804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3226" y="188640"/>
            <a:ext cx="864096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</a:rPr>
              <a:t>criteri 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generali nella legge 107/2015:</a:t>
            </a:r>
            <a:endParaRPr lang="it-IT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competenze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</a:rPr>
              <a:t>gestionali ed organizzative finalizzate al raggiungimento dei risultati, correttezza, trasparenza, efficienza ed efficacia dell’azione dirigenziale, in relazione agli obiettivi assegnati nell’incarico triennale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</a:p>
          <a:p>
            <a:endParaRPr lang="it-IT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</a:rPr>
              <a:t>b) 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valorizzazione dell’impegno e dei meriti professionali del personale dell’istituto, sotto il profilo individuale e negli ambiti collegiali</a:t>
            </a:r>
            <a:r>
              <a:rPr lang="it-IT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</a:p>
          <a:p>
            <a:endParaRPr lang="it-IT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</a:rPr>
              <a:t>c) 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apprezzamento del proprio operato all’interno della comunità professionale e sociale</a:t>
            </a:r>
            <a:r>
              <a:rPr lang="it-IT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</a:p>
          <a:p>
            <a:endParaRPr lang="it-IT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</a:rPr>
              <a:t>d) contributo al miglioramento del successo formativo e scolastico degli studenti e dei processi organizzativi e 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didattici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</a:rPr>
              <a:t>, nell’ambito dei sistemi di autovalutazione, valutazione e rendicontazione sociale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</a:p>
          <a:p>
            <a:endParaRPr lang="it-IT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</a:rPr>
              <a:t>e) direzione </a:t>
            </a:r>
            <a:r>
              <a:rPr lang="it-IT" sz="20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unitaria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</a:rPr>
              <a:t> della scuola, promozione della </a:t>
            </a:r>
            <a:r>
              <a:rPr lang="it-IT" sz="20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partecipazione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</a:rPr>
              <a:t>e della </a:t>
            </a:r>
            <a:r>
              <a:rPr lang="it-IT" sz="20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collaborazione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</a:rPr>
              <a:t>tra le diverse componenti della comunità scolastica, dei rapporti con il contesto sociale e nella rete di scuole.</a:t>
            </a:r>
            <a:endParaRPr lang="it-IT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63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idee del </a:t>
            </a:r>
            <a:r>
              <a:rPr lang="it-IT" dirty="0" err="1" smtClean="0"/>
              <a:t>Miur</a:t>
            </a:r>
            <a:r>
              <a:rPr lang="it-IT" dirty="0" smtClean="0"/>
              <a:t> e dell’Invalsi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2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4 dimensioni:</a:t>
            </a:r>
          </a:p>
        </p:txBody>
      </p:sp>
      <p:sp>
        <p:nvSpPr>
          <p:cNvPr id="8" name="Rettangolo 7"/>
          <p:cNvSpPr/>
          <p:nvPr/>
        </p:nvSpPr>
        <p:spPr>
          <a:xfrm>
            <a:off x="1187624" y="2551837"/>
            <a:ext cx="6408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competenze gestionali ed organizzative, finalizzate al raggiungimento dei risultati;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valorizzazione delle risorse umane;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direzione unitaria dell’istituzione scolastica e promozione della partecipazione;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FF0000"/>
                </a:solidFill>
              </a:rPr>
              <a:t>cura e sviluppo della propria professionalità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5691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La valutazione, con cadenza annuale, porterà dopo un triennio a un giudizio di sintesi cui conseguirà, a seconda del giudizio </a:t>
            </a:r>
            <a:r>
              <a:rPr lang="it-IT" dirty="0" smtClean="0"/>
              <a:t>ottenuto, (</a:t>
            </a:r>
            <a:r>
              <a:rPr lang="it-IT" dirty="0"/>
              <a:t>eccellente – buono – sufficiente – negativo</a:t>
            </a:r>
            <a:r>
              <a:rPr lang="it-IT" dirty="0" smtClean="0"/>
              <a:t>) </a:t>
            </a:r>
          </a:p>
          <a:p>
            <a:pPr marL="0" indent="0">
              <a:buNone/>
            </a:pPr>
            <a:r>
              <a:rPr lang="it-IT" dirty="0" smtClean="0"/>
              <a:t>l’entità </a:t>
            </a:r>
            <a:r>
              <a:rPr lang="it-IT" dirty="0"/>
              <a:t>della retribuzione di risultato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(</a:t>
            </a:r>
            <a:r>
              <a:rPr lang="it-IT" dirty="0"/>
              <a:t>100% - 80% - 50% - 0).  </a:t>
            </a:r>
          </a:p>
        </p:txBody>
      </p:sp>
    </p:spTree>
    <p:extLst>
      <p:ext uri="{BB962C8B-B14F-4D97-AF65-F5344CB8AC3E}">
        <p14:creationId xmlns:p14="http://schemas.microsoft.com/office/powerpoint/2010/main" val="288403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Modifica del contratto individuale dei dirigenti scolastici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494112" y="3068960"/>
            <a:ext cx="4032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Unico modello con:</a:t>
            </a:r>
          </a:p>
          <a:p>
            <a:r>
              <a:rPr lang="it-IT" sz="2800" dirty="0" smtClean="0"/>
              <a:t>priorità nazionali</a:t>
            </a:r>
          </a:p>
          <a:p>
            <a:r>
              <a:rPr lang="it-IT" sz="2800" dirty="0"/>
              <a:t>p</a:t>
            </a:r>
            <a:r>
              <a:rPr lang="it-IT" sz="2800" dirty="0" smtClean="0"/>
              <a:t>riorità regionali</a:t>
            </a:r>
          </a:p>
          <a:p>
            <a:r>
              <a:rPr lang="it-IT" sz="2800" b="1" dirty="0">
                <a:solidFill>
                  <a:srgbClr val="FF0000"/>
                </a:solidFill>
              </a:rPr>
              <a:t>p</a:t>
            </a:r>
            <a:r>
              <a:rPr lang="it-IT" sz="2800" b="1" dirty="0" smtClean="0">
                <a:solidFill>
                  <a:srgbClr val="FF0000"/>
                </a:solidFill>
              </a:rPr>
              <a:t>riorità previste nel RAV</a:t>
            </a:r>
          </a:p>
          <a:p>
            <a:r>
              <a:rPr lang="it-IT" sz="2800" dirty="0" smtClean="0"/>
              <a:t>….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984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Per i docenti e per i dirigenti scolastici: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quale ruolo della contrattazione?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7049" y="3789040"/>
            <a:ext cx="3096344" cy="16668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051720" y="5373216"/>
            <a:ext cx="345638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Siamo tutti sulla stessa barca!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162598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Long Thanh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704856" cy="590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47664" y="2420888"/>
            <a:ext cx="554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Paola Serafin</a:t>
            </a:r>
          </a:p>
          <a:p>
            <a:pPr algn="ctr"/>
            <a:r>
              <a:rPr lang="it-IT" sz="3600" i="1" dirty="0" smtClean="0"/>
              <a:t> </a:t>
            </a:r>
            <a:r>
              <a:rPr lang="it-IT" sz="3600" i="1" dirty="0" err="1" smtClean="0"/>
              <a:t>Irsef</a:t>
            </a:r>
            <a:r>
              <a:rPr lang="it-IT" sz="3600" i="1" dirty="0" smtClean="0"/>
              <a:t> </a:t>
            </a:r>
            <a:r>
              <a:rPr lang="it-IT" sz="3600" i="1" dirty="0" err="1" smtClean="0"/>
              <a:t>Irfed</a:t>
            </a:r>
            <a:endParaRPr lang="it-IT" sz="3600" i="1" dirty="0" smtClean="0"/>
          </a:p>
          <a:p>
            <a:pPr algn="ctr"/>
            <a:r>
              <a:rPr lang="it-IT" sz="3600" i="1" dirty="0" smtClean="0">
                <a:hlinkClick r:id="rId2"/>
              </a:rPr>
              <a:t>irsef.irfed@gmail.com</a:t>
            </a:r>
            <a:r>
              <a:rPr lang="it-IT" sz="3600" i="1" dirty="0" smtClean="0"/>
              <a:t>  </a:t>
            </a:r>
            <a:r>
              <a:rPr lang="it-IT" sz="3600" dirty="0" smtClean="0"/>
              <a:t>  </a:t>
            </a:r>
            <a:r>
              <a:rPr lang="it-IT" sz="2400" dirty="0" smtClean="0"/>
              <a:t>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6971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071563"/>
            <a:ext cx="68961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876256" y="578643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Anna </a:t>
            </a:r>
            <a:r>
              <a:rPr lang="it-IT" i="1" dirty="0" err="1" smtClean="0"/>
              <a:t>Armone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63163945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Non tutto ciò che è esatto è vero, </a:t>
            </a:r>
            <a:br>
              <a:rPr lang="it-IT" dirty="0" smtClean="0"/>
            </a:br>
            <a:r>
              <a:rPr lang="it-IT" dirty="0" smtClean="0"/>
              <a:t>non tutto ciò che è vero è esatto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377988" y="4653136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Gli esoneri e semiesoneri dei </a:t>
            </a:r>
            <a:r>
              <a:rPr lang="it-IT" i="1" dirty="0" smtClean="0"/>
              <a:t>vicari</a:t>
            </a:r>
            <a:r>
              <a:rPr lang="it-IT" dirty="0" smtClean="0"/>
              <a:t>, il taglio del personale ATA, la destinazione del FIS – interventi delle OO.SS. </a:t>
            </a:r>
            <a:r>
              <a:rPr lang="it-IT" dirty="0"/>
              <a:t>e</a:t>
            </a:r>
            <a:r>
              <a:rPr lang="it-IT" dirty="0" smtClean="0"/>
              <a:t> modifiche introdotte per via amministrativa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84744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/>
          <a:lstStyle/>
          <a:p>
            <a:r>
              <a:rPr lang="it-IT" dirty="0" smtClean="0"/>
              <a:t>deleghe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619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729" y="4653136"/>
            <a:ext cx="7975719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dirty="0" smtClean="0"/>
              <a:t>Maggiore </a:t>
            </a:r>
            <a:r>
              <a:rPr lang="it-IT" dirty="0" err="1" smtClean="0"/>
              <a:t>prescrittività</a:t>
            </a:r>
            <a:endParaRPr lang="it-IT" dirty="0"/>
          </a:p>
        </p:txBody>
      </p:sp>
      <p:pic>
        <p:nvPicPr>
          <p:cNvPr id="1026" name="Picture 2" descr="http://cdn-1.faidatemania.it/o/orig/come-fare-le-palline-di-lana-per-lalbero_0a5125df8349f48e76c10c08dcdd6d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85" y="548680"/>
            <a:ext cx="41764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02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2071</Words>
  <Application>Microsoft Office PowerPoint</Application>
  <PresentationFormat>Presentazione su schermo (4:3)</PresentationFormat>
  <Paragraphs>188</Paragraphs>
  <Slides>59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59</vt:i4>
      </vt:variant>
    </vt:vector>
  </HeadingPairs>
  <TitlesOfParts>
    <vt:vector size="60" baseType="lpstr">
      <vt:lpstr>Tema di Office</vt:lpstr>
      <vt:lpstr> legge 107/2015  Anno scolastico 2015 – 2016 che fare?   Paola Serafin Centro Studi IRSEF IRFED Nazionale  </vt:lpstr>
      <vt:lpstr>L’ Autonomia di nuovo al centro del discorso?</vt:lpstr>
      <vt:lpstr>Presentazione standard di PowerPoint</vt:lpstr>
      <vt:lpstr>RAV</vt:lpstr>
      <vt:lpstr>Presentazione standard di PowerPoint</vt:lpstr>
      <vt:lpstr>Presentazione standard di PowerPoint</vt:lpstr>
      <vt:lpstr>Non tutto ciò che è esatto è vero,  non tutto ciò che è vero è esatto</vt:lpstr>
      <vt:lpstr>deleghe</vt:lpstr>
      <vt:lpstr>Maggiore prescrittività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formazione «obbligatoria, permanente, strutturale» - finanziata </vt:lpstr>
      <vt:lpstr>Presentazione standard di PowerPoint</vt:lpstr>
      <vt:lpstr>La formazione «obbligatoria, permanente, strutturale» - finanziata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Nuove modalità di gestione dell’organico e della mobilità</vt:lpstr>
      <vt:lpstr>Presentazione standard di PowerPoint</vt:lpstr>
      <vt:lpstr>Alcune criticità</vt:lpstr>
      <vt:lpstr>Quale rapporto tra il potere di indirizzo del dirigente scolastico, elaborazione del Collegio e potere di approvazione (non più adozione) del Consiglio di istituto?</vt:lpstr>
      <vt:lpstr>Quale rapporto tra pof annuale e triennale? (Es. Organico di potenziamento, alternanza scuola lavoro, tempistica del SNV, …)</vt:lpstr>
      <vt:lpstr>Come verrà gestita la mobilità? Quali esiti sulle scuole più deboli?  Utilizzare l’organico del potenziamento e affrontare il problema delle supplenze?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Nuove modalità di gestione   organico e mobilità</vt:lpstr>
      <vt:lpstr>Presentazione standard di PowerPoint</vt:lpstr>
      <vt:lpstr>Presentazione standard di PowerPoint</vt:lpstr>
      <vt:lpstr>Nuove modalità di gestione dell’organico e della mobilità</vt:lpstr>
      <vt:lpstr>Presentazione standard di PowerPoint</vt:lpstr>
      <vt:lpstr>Presentazione standard di PowerPoint</vt:lpstr>
      <vt:lpstr>Nancie Atwell è un’insegnante pioniera nell’aver organizzato laboratori di lettura e scrittura per l’insegnamento della lingua, sino a farne un metodo che ha illustrato in numerose pubblicazioni, particolarmente  In the middle, libro che è giunto alla terza edizione e ha venduto mezzo milione di copie.</vt:lpstr>
      <vt:lpstr>Bonus</vt:lpstr>
      <vt:lpstr>Criticità nella definizione dei criteri</vt:lpstr>
      <vt:lpstr>Criticità nei rapporti con le OO.SS.</vt:lpstr>
      <vt:lpstr>Ricognizione di soluzioni e il rovescio della medaglia 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 ogni caso esigere massima chiarezza e criteri che consentano trasparenza nella scelta dirigenziale</vt:lpstr>
      <vt:lpstr>Presentazione standard di PowerPoint</vt:lpstr>
      <vt:lpstr>Valutazione del dirigente scolastico c. 93</vt:lpstr>
      <vt:lpstr>Presentazione standard di PowerPoint</vt:lpstr>
      <vt:lpstr>Le idee del Miur e dell’Invalsi</vt:lpstr>
      <vt:lpstr>Presentazione standard di PowerPoint</vt:lpstr>
      <vt:lpstr>Modifica del contratto individuale dei dirigenti scolastici</vt:lpstr>
      <vt:lpstr>Per i docenti e per i dirigenti scolastici: quale ruolo della contrattazione?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Fabrizio</dc:creator>
  <cp:lastModifiedBy>CISL SCUOLA AVELLINO</cp:lastModifiedBy>
  <cp:revision>188</cp:revision>
  <cp:lastPrinted>2015-10-07T11:31:40Z</cp:lastPrinted>
  <dcterms:created xsi:type="dcterms:W3CDTF">2015-08-19T19:34:30Z</dcterms:created>
  <dcterms:modified xsi:type="dcterms:W3CDTF">2015-10-26T09:18:56Z</dcterms:modified>
</cp:coreProperties>
</file>